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7" r:id="rId13"/>
    <p:sldId id="268" r:id="rId14"/>
    <p:sldId id="269" r:id="rId15"/>
    <p:sldId id="272" r:id="rId16"/>
    <p:sldId id="275" r:id="rId17"/>
    <p:sldId id="277" r:id="rId18"/>
    <p:sldId id="281" r:id="rId19"/>
    <p:sldId id="282" r:id="rId20"/>
    <p:sldId id="283" r:id="rId21"/>
    <p:sldId id="289" r:id="rId22"/>
    <p:sldId id="276" r:id="rId23"/>
    <p:sldId id="286" r:id="rId24"/>
    <p:sldId id="285" r:id="rId25"/>
    <p:sldId id="287" r:id="rId26"/>
    <p:sldId id="288" r:id="rId27"/>
    <p:sldId id="290" r:id="rId28"/>
    <p:sldId id="292" r:id="rId29"/>
    <p:sldId id="291" r:id="rId30"/>
    <p:sldId id="28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70CF57-F141-4DB5-A2CE-CDBA4F57D46C}"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it-IT"/>
        </a:p>
      </dgm:t>
    </dgm:pt>
    <dgm:pt modelId="{E171F678-2580-4B32-96C1-E2ECA4895EE8}">
      <dgm:prSet phldrT="[Testo]" phldr="1"/>
      <dgm:spPr>
        <a:solidFill>
          <a:schemeClr val="tx2">
            <a:lumMod val="50000"/>
          </a:schemeClr>
        </a:solidFill>
        <a:ln>
          <a:solidFill>
            <a:schemeClr val="tx2">
              <a:lumMod val="25000"/>
            </a:schemeClr>
          </a:solidFill>
        </a:ln>
      </dgm:spPr>
      <dgm:t>
        <a:bodyPr/>
        <a:lstStyle/>
        <a:p>
          <a:endParaRPr lang="it-IT" dirty="0"/>
        </a:p>
      </dgm:t>
    </dgm:pt>
    <dgm:pt modelId="{E2801EA8-A115-425B-82BC-77EF80B58760}" type="parTrans" cxnId="{ADB3E3D4-F894-4D31-B237-FC8077342CA0}">
      <dgm:prSet/>
      <dgm:spPr/>
      <dgm:t>
        <a:bodyPr/>
        <a:lstStyle/>
        <a:p>
          <a:endParaRPr lang="it-IT"/>
        </a:p>
      </dgm:t>
    </dgm:pt>
    <dgm:pt modelId="{C79B40D2-84F3-4D3C-B32C-780301BBE227}" type="sibTrans" cxnId="{ADB3E3D4-F894-4D31-B237-FC8077342CA0}">
      <dgm:prSet/>
      <dgm:spPr/>
      <dgm:t>
        <a:bodyPr/>
        <a:lstStyle/>
        <a:p>
          <a:endParaRPr lang="it-IT"/>
        </a:p>
      </dgm:t>
    </dgm:pt>
    <dgm:pt modelId="{5729261D-5EB6-4A53-9CBA-C1DBC615D22E}">
      <dgm:prSet phldrT="[Testo]"/>
      <dgm:spPr/>
      <dgm:t>
        <a:bodyPr/>
        <a:lstStyle/>
        <a:p>
          <a:pPr algn="l"/>
          <a:r>
            <a:rPr lang="en-GB" b="1" dirty="0">
              <a:solidFill>
                <a:schemeClr val="tx2">
                  <a:lumMod val="10000"/>
                </a:schemeClr>
              </a:solidFill>
            </a:rPr>
            <a:t>1. Auditing</a:t>
          </a:r>
          <a:r>
            <a:rPr lang="en-GB" dirty="0">
              <a:solidFill>
                <a:schemeClr val="tx2">
                  <a:lumMod val="10000"/>
                </a:schemeClr>
              </a:solidFill>
            </a:rPr>
            <a:t>: analysis of the cultural heritage of the organization to identify the narrative capital of it</a:t>
          </a:r>
          <a:endParaRPr lang="it-IT" dirty="0">
            <a:solidFill>
              <a:schemeClr val="tx2">
                <a:lumMod val="10000"/>
              </a:schemeClr>
            </a:solidFill>
          </a:endParaRPr>
        </a:p>
      </dgm:t>
    </dgm:pt>
    <dgm:pt modelId="{9DC4ECB6-8E31-4B49-A71C-698A509430BE}" type="parTrans" cxnId="{793EDF59-C5BE-48F9-9FA3-F3F454ECEB9C}">
      <dgm:prSet/>
      <dgm:spPr/>
      <dgm:t>
        <a:bodyPr/>
        <a:lstStyle/>
        <a:p>
          <a:endParaRPr lang="it-IT"/>
        </a:p>
      </dgm:t>
    </dgm:pt>
    <dgm:pt modelId="{CF56E787-69AD-480F-A5D0-8F94AD16DDAF}" type="sibTrans" cxnId="{793EDF59-C5BE-48F9-9FA3-F3F454ECEB9C}">
      <dgm:prSet/>
      <dgm:spPr/>
      <dgm:t>
        <a:bodyPr/>
        <a:lstStyle/>
        <a:p>
          <a:endParaRPr lang="it-IT"/>
        </a:p>
      </dgm:t>
    </dgm:pt>
    <dgm:pt modelId="{CB0F5363-BB48-4688-A94B-F00B1D48B998}">
      <dgm:prSet phldrT="[Testo]" phldr="1"/>
      <dgm:spPr>
        <a:solidFill>
          <a:schemeClr val="tx2">
            <a:lumMod val="50000"/>
          </a:schemeClr>
        </a:solidFill>
        <a:ln>
          <a:solidFill>
            <a:schemeClr val="tx2">
              <a:lumMod val="25000"/>
            </a:schemeClr>
          </a:solidFill>
        </a:ln>
      </dgm:spPr>
      <dgm:t>
        <a:bodyPr/>
        <a:lstStyle/>
        <a:p>
          <a:endParaRPr lang="it-IT" dirty="0"/>
        </a:p>
      </dgm:t>
    </dgm:pt>
    <dgm:pt modelId="{95FDE444-2C1A-4950-952B-F157E960BCAC}" type="parTrans" cxnId="{E0757BBA-7E59-41CC-AB5F-E1DC1315D888}">
      <dgm:prSet/>
      <dgm:spPr/>
      <dgm:t>
        <a:bodyPr/>
        <a:lstStyle/>
        <a:p>
          <a:endParaRPr lang="it-IT"/>
        </a:p>
      </dgm:t>
    </dgm:pt>
    <dgm:pt modelId="{83DE35E3-0E9C-47CC-A7C4-3C8894C68094}" type="sibTrans" cxnId="{E0757BBA-7E59-41CC-AB5F-E1DC1315D888}">
      <dgm:prSet/>
      <dgm:spPr/>
      <dgm:t>
        <a:bodyPr/>
        <a:lstStyle/>
        <a:p>
          <a:endParaRPr lang="it-IT"/>
        </a:p>
      </dgm:t>
    </dgm:pt>
    <dgm:pt modelId="{66BF8533-A8A7-4C15-A458-8A404D9282EF}">
      <dgm:prSet phldrT="[Testo]"/>
      <dgm:spPr/>
      <dgm:t>
        <a:bodyPr/>
        <a:lstStyle/>
        <a:p>
          <a:pPr algn="l"/>
          <a:r>
            <a:rPr lang="en-GB" b="1" dirty="0">
              <a:solidFill>
                <a:schemeClr val="tx2">
                  <a:lumMod val="10000"/>
                </a:schemeClr>
              </a:solidFill>
            </a:rPr>
            <a:t>2. Visioning:</a:t>
          </a:r>
          <a:r>
            <a:rPr lang="en-GB" dirty="0">
              <a:solidFill>
                <a:schemeClr val="tx2">
                  <a:lumMod val="10000"/>
                </a:schemeClr>
              </a:solidFill>
            </a:rPr>
            <a:t> definition of the vision, specific targets and narratives to implement in the storytelling process</a:t>
          </a:r>
          <a:endParaRPr lang="it-IT" dirty="0">
            <a:solidFill>
              <a:schemeClr val="tx2">
                <a:lumMod val="10000"/>
              </a:schemeClr>
            </a:solidFill>
          </a:endParaRPr>
        </a:p>
      </dgm:t>
    </dgm:pt>
    <dgm:pt modelId="{946D9EF8-F6B9-4B96-B10D-38166E27E693}" type="parTrans" cxnId="{E37363DA-9AF3-4622-A089-EAECFB1A027C}">
      <dgm:prSet/>
      <dgm:spPr/>
      <dgm:t>
        <a:bodyPr/>
        <a:lstStyle/>
        <a:p>
          <a:endParaRPr lang="it-IT"/>
        </a:p>
      </dgm:t>
    </dgm:pt>
    <dgm:pt modelId="{BA674961-1325-4D60-B4F1-D8F8A765164B}" type="sibTrans" cxnId="{E37363DA-9AF3-4622-A089-EAECFB1A027C}">
      <dgm:prSet/>
      <dgm:spPr/>
      <dgm:t>
        <a:bodyPr/>
        <a:lstStyle/>
        <a:p>
          <a:endParaRPr lang="it-IT"/>
        </a:p>
      </dgm:t>
    </dgm:pt>
    <dgm:pt modelId="{85E79B2B-82EA-435D-9CE8-926CE0F2778C}">
      <dgm:prSet phldrT="[Testo]"/>
      <dgm:spPr/>
      <dgm:t>
        <a:bodyPr/>
        <a:lstStyle/>
        <a:p>
          <a:r>
            <a:rPr lang="en-GB" b="1" dirty="0">
              <a:solidFill>
                <a:schemeClr val="tx2">
                  <a:lumMod val="10000"/>
                </a:schemeClr>
              </a:solidFill>
            </a:rPr>
            <a:t>3. Making</a:t>
          </a:r>
          <a:r>
            <a:rPr lang="en-GB" dirty="0">
              <a:solidFill>
                <a:schemeClr val="tx2">
                  <a:lumMod val="10000"/>
                </a:schemeClr>
              </a:solidFill>
            </a:rPr>
            <a:t>: </a:t>
          </a:r>
          <a:r>
            <a:rPr lang="en-GB" dirty="0">
              <a:solidFill>
                <a:schemeClr val="tx2">
                  <a:lumMod val="10000"/>
                </a:schemeClr>
              </a:solidFill>
              <a:latin typeface="+mj-lt"/>
              <a:ea typeface="Calibri"/>
            </a:rPr>
            <a:t>implementing the creative</a:t>
          </a:r>
          <a:r>
            <a:rPr lang="en-GB" dirty="0">
              <a:solidFill>
                <a:schemeClr val="tx2">
                  <a:lumMod val="10000"/>
                </a:schemeClr>
              </a:solidFill>
              <a:ea typeface="Calibri"/>
            </a:rPr>
            <a:t>, organisational and financial aspects to achieve the cultural heritage story</a:t>
          </a:r>
          <a:endParaRPr lang="it-IT" dirty="0">
            <a:solidFill>
              <a:schemeClr val="tx2">
                <a:lumMod val="10000"/>
              </a:schemeClr>
            </a:solidFill>
          </a:endParaRPr>
        </a:p>
      </dgm:t>
    </dgm:pt>
    <dgm:pt modelId="{F853BFF4-7123-46B1-9B3B-51C62C8C7805}" type="sibTrans" cxnId="{2FDCB694-9119-4926-9E6B-EFEB9B4CA64C}">
      <dgm:prSet/>
      <dgm:spPr/>
      <dgm:t>
        <a:bodyPr/>
        <a:lstStyle/>
        <a:p>
          <a:endParaRPr lang="it-IT"/>
        </a:p>
      </dgm:t>
    </dgm:pt>
    <dgm:pt modelId="{1985B802-67E3-4B49-97F6-A2F715C68078}" type="parTrans" cxnId="{2FDCB694-9119-4926-9E6B-EFEB9B4CA64C}">
      <dgm:prSet/>
      <dgm:spPr/>
      <dgm:t>
        <a:bodyPr/>
        <a:lstStyle/>
        <a:p>
          <a:endParaRPr lang="it-IT"/>
        </a:p>
      </dgm:t>
    </dgm:pt>
    <dgm:pt modelId="{CA1BE140-F12A-4528-99FB-89D29E2EB5F1}">
      <dgm:prSet phldrT="[Testo]" phldr="1"/>
      <dgm:spPr>
        <a:solidFill>
          <a:schemeClr val="tx2">
            <a:lumMod val="50000"/>
          </a:schemeClr>
        </a:solidFill>
        <a:ln>
          <a:solidFill>
            <a:schemeClr val="tx2">
              <a:lumMod val="25000"/>
            </a:schemeClr>
          </a:solidFill>
        </a:ln>
      </dgm:spPr>
      <dgm:t>
        <a:bodyPr/>
        <a:lstStyle/>
        <a:p>
          <a:endParaRPr lang="it-IT" dirty="0"/>
        </a:p>
      </dgm:t>
    </dgm:pt>
    <dgm:pt modelId="{C7AF2840-BCDA-4F37-BFC6-6C78D3F18C28}" type="sibTrans" cxnId="{2608686A-58D3-4C5D-8DD8-7383CEAA95EC}">
      <dgm:prSet/>
      <dgm:spPr/>
      <dgm:t>
        <a:bodyPr/>
        <a:lstStyle/>
        <a:p>
          <a:endParaRPr lang="it-IT"/>
        </a:p>
      </dgm:t>
    </dgm:pt>
    <dgm:pt modelId="{43DE8E9E-48D5-4E4C-976C-09BF8145252F}" type="parTrans" cxnId="{2608686A-58D3-4C5D-8DD8-7383CEAA95EC}">
      <dgm:prSet/>
      <dgm:spPr/>
      <dgm:t>
        <a:bodyPr/>
        <a:lstStyle/>
        <a:p>
          <a:endParaRPr lang="it-IT"/>
        </a:p>
      </dgm:t>
    </dgm:pt>
    <dgm:pt modelId="{C24EE0BE-5E8A-43AF-8E3D-BF8357407502}">
      <dgm:prSet phldrT="[Testo]"/>
      <dgm:spPr>
        <a:solidFill>
          <a:schemeClr val="tx2">
            <a:lumMod val="50000"/>
          </a:schemeClr>
        </a:solidFill>
        <a:ln>
          <a:solidFill>
            <a:schemeClr val="tx2">
              <a:lumMod val="25000"/>
            </a:schemeClr>
          </a:solidFill>
        </a:ln>
      </dgm:spPr>
      <dgm:t>
        <a:bodyPr/>
        <a:lstStyle/>
        <a:p>
          <a:endParaRPr lang="it-IT" dirty="0"/>
        </a:p>
      </dgm:t>
    </dgm:pt>
    <dgm:pt modelId="{A91961FE-9879-4AA1-9F6A-E37F863BC37D}" type="parTrans" cxnId="{28E60BD1-F212-483D-933D-4701008C0AA0}">
      <dgm:prSet/>
      <dgm:spPr/>
      <dgm:t>
        <a:bodyPr/>
        <a:lstStyle/>
        <a:p>
          <a:endParaRPr lang="it-IT"/>
        </a:p>
      </dgm:t>
    </dgm:pt>
    <dgm:pt modelId="{6FC9C596-D564-4DA1-A20A-107FCE068DE5}" type="sibTrans" cxnId="{28E60BD1-F212-483D-933D-4701008C0AA0}">
      <dgm:prSet/>
      <dgm:spPr/>
      <dgm:t>
        <a:bodyPr/>
        <a:lstStyle/>
        <a:p>
          <a:endParaRPr lang="it-IT"/>
        </a:p>
      </dgm:t>
    </dgm:pt>
    <dgm:pt modelId="{30FA8464-8A19-430A-BF62-5D05C71A14EA}">
      <dgm:prSet/>
      <dgm:spPr/>
      <dgm:t>
        <a:bodyPr/>
        <a:lstStyle/>
        <a:p>
          <a:r>
            <a:rPr lang="en-GB" b="1" dirty="0">
              <a:solidFill>
                <a:schemeClr val="tx2">
                  <a:lumMod val="10000"/>
                </a:schemeClr>
              </a:solidFill>
            </a:rPr>
            <a:t>4. Controlling</a:t>
          </a:r>
          <a:r>
            <a:rPr lang="en-GB" dirty="0">
              <a:solidFill>
                <a:schemeClr val="tx2">
                  <a:lumMod val="10000"/>
                </a:schemeClr>
              </a:solidFill>
            </a:rPr>
            <a:t>: monitoring of results in relation to the goals adapting the cultural heritage story on the base of feedback</a:t>
          </a:r>
          <a:endParaRPr lang="it-IT" dirty="0">
            <a:solidFill>
              <a:schemeClr val="tx2">
                <a:lumMod val="10000"/>
              </a:schemeClr>
            </a:solidFill>
          </a:endParaRPr>
        </a:p>
      </dgm:t>
    </dgm:pt>
    <dgm:pt modelId="{3BA0E5D4-80BB-41DE-818D-B3F8632AB7EA}" type="parTrans" cxnId="{67D55C3B-9815-472D-B314-43B13C3F1089}">
      <dgm:prSet/>
      <dgm:spPr/>
      <dgm:t>
        <a:bodyPr/>
        <a:lstStyle/>
        <a:p>
          <a:endParaRPr lang="it-IT"/>
        </a:p>
      </dgm:t>
    </dgm:pt>
    <dgm:pt modelId="{54E776DE-F2D6-4195-AAC7-C8044835C6A0}" type="sibTrans" cxnId="{67D55C3B-9815-472D-B314-43B13C3F1089}">
      <dgm:prSet/>
      <dgm:spPr/>
      <dgm:t>
        <a:bodyPr/>
        <a:lstStyle/>
        <a:p>
          <a:endParaRPr lang="it-IT"/>
        </a:p>
      </dgm:t>
    </dgm:pt>
    <dgm:pt modelId="{39CB428C-AA82-4CCB-8F86-94BF5213BD3B}" type="pres">
      <dgm:prSet presAssocID="{7270CF57-F141-4DB5-A2CE-CDBA4F57D46C}" presName="Name0" presStyleCnt="0">
        <dgm:presLayoutVars>
          <dgm:dir/>
          <dgm:animLvl val="lvl"/>
          <dgm:resizeHandles val="exact"/>
        </dgm:presLayoutVars>
      </dgm:prSet>
      <dgm:spPr/>
    </dgm:pt>
    <dgm:pt modelId="{C1ADCFD5-6551-4DC5-B23B-586C4F843E46}" type="pres">
      <dgm:prSet presAssocID="{E171F678-2580-4B32-96C1-E2ECA4895EE8}" presName="compositeNode" presStyleCnt="0">
        <dgm:presLayoutVars>
          <dgm:bulletEnabled val="1"/>
        </dgm:presLayoutVars>
      </dgm:prSet>
      <dgm:spPr/>
    </dgm:pt>
    <dgm:pt modelId="{B5220E9E-3517-4A16-8C69-BAE3FFD89661}" type="pres">
      <dgm:prSet presAssocID="{E171F678-2580-4B32-96C1-E2ECA4895EE8}" presName="bgRect" presStyleLbl="node1" presStyleIdx="0" presStyleCnt="4"/>
      <dgm:spPr/>
    </dgm:pt>
    <dgm:pt modelId="{B8039CC8-3D80-4902-8FFD-614CC40AFA99}" type="pres">
      <dgm:prSet presAssocID="{E171F678-2580-4B32-96C1-E2ECA4895EE8}" presName="parentNode" presStyleLbl="node1" presStyleIdx="0" presStyleCnt="4">
        <dgm:presLayoutVars>
          <dgm:chMax val="0"/>
          <dgm:bulletEnabled val="1"/>
        </dgm:presLayoutVars>
      </dgm:prSet>
      <dgm:spPr/>
    </dgm:pt>
    <dgm:pt modelId="{927EDDDF-04E8-4756-82D7-D7FFF786AA3A}" type="pres">
      <dgm:prSet presAssocID="{E171F678-2580-4B32-96C1-E2ECA4895EE8}" presName="childNode" presStyleLbl="node1" presStyleIdx="0" presStyleCnt="4">
        <dgm:presLayoutVars>
          <dgm:bulletEnabled val="1"/>
        </dgm:presLayoutVars>
      </dgm:prSet>
      <dgm:spPr/>
    </dgm:pt>
    <dgm:pt modelId="{8C62C5D0-01D7-4E43-8EE0-DF186A515470}" type="pres">
      <dgm:prSet presAssocID="{C79B40D2-84F3-4D3C-B32C-780301BBE227}" presName="hSp" presStyleCnt="0"/>
      <dgm:spPr/>
    </dgm:pt>
    <dgm:pt modelId="{444DF5F2-25EC-4E29-ACBC-1240DA2BC41E}" type="pres">
      <dgm:prSet presAssocID="{C79B40D2-84F3-4D3C-B32C-780301BBE227}" presName="vProcSp" presStyleCnt="0"/>
      <dgm:spPr/>
    </dgm:pt>
    <dgm:pt modelId="{FA3E4377-4AA3-4329-A3E9-7EFF894BFEB1}" type="pres">
      <dgm:prSet presAssocID="{C79B40D2-84F3-4D3C-B32C-780301BBE227}" presName="vSp1" presStyleCnt="0"/>
      <dgm:spPr/>
    </dgm:pt>
    <dgm:pt modelId="{82258BC9-45D2-4434-9D2C-FF82482495A9}" type="pres">
      <dgm:prSet presAssocID="{C79B40D2-84F3-4D3C-B32C-780301BBE227}" presName="simulatedConn" presStyleLbl="solidFgAcc1" presStyleIdx="0" presStyleCnt="3"/>
      <dgm:spPr>
        <a:solidFill>
          <a:schemeClr val="tx2">
            <a:lumMod val="25000"/>
          </a:schemeClr>
        </a:solidFill>
        <a:ln>
          <a:solidFill>
            <a:schemeClr val="tx2">
              <a:lumMod val="25000"/>
            </a:schemeClr>
          </a:solidFill>
        </a:ln>
      </dgm:spPr>
    </dgm:pt>
    <dgm:pt modelId="{87944850-8A40-4058-90BD-513D12D88038}" type="pres">
      <dgm:prSet presAssocID="{C79B40D2-84F3-4D3C-B32C-780301BBE227}" presName="vSp2" presStyleCnt="0"/>
      <dgm:spPr/>
    </dgm:pt>
    <dgm:pt modelId="{06CAED4C-BD3F-4465-ACA3-130BA418D897}" type="pres">
      <dgm:prSet presAssocID="{C79B40D2-84F3-4D3C-B32C-780301BBE227}" presName="sibTrans" presStyleCnt="0"/>
      <dgm:spPr/>
    </dgm:pt>
    <dgm:pt modelId="{A831EB84-AD06-487C-A6B3-EDC984CF0BDC}" type="pres">
      <dgm:prSet presAssocID="{CB0F5363-BB48-4688-A94B-F00B1D48B998}" presName="compositeNode" presStyleCnt="0">
        <dgm:presLayoutVars>
          <dgm:bulletEnabled val="1"/>
        </dgm:presLayoutVars>
      </dgm:prSet>
      <dgm:spPr/>
    </dgm:pt>
    <dgm:pt modelId="{70F050DC-51B8-473E-B146-ED2C4820C635}" type="pres">
      <dgm:prSet presAssocID="{CB0F5363-BB48-4688-A94B-F00B1D48B998}" presName="bgRect" presStyleLbl="node1" presStyleIdx="1" presStyleCnt="4"/>
      <dgm:spPr/>
    </dgm:pt>
    <dgm:pt modelId="{64343C49-C007-44DF-A21F-D880624C9811}" type="pres">
      <dgm:prSet presAssocID="{CB0F5363-BB48-4688-A94B-F00B1D48B998}" presName="parentNode" presStyleLbl="node1" presStyleIdx="1" presStyleCnt="4">
        <dgm:presLayoutVars>
          <dgm:chMax val="0"/>
          <dgm:bulletEnabled val="1"/>
        </dgm:presLayoutVars>
      </dgm:prSet>
      <dgm:spPr/>
    </dgm:pt>
    <dgm:pt modelId="{D2E65717-2986-482C-B21E-5BE582577B54}" type="pres">
      <dgm:prSet presAssocID="{CB0F5363-BB48-4688-A94B-F00B1D48B998}" presName="childNode" presStyleLbl="node1" presStyleIdx="1" presStyleCnt="4">
        <dgm:presLayoutVars>
          <dgm:bulletEnabled val="1"/>
        </dgm:presLayoutVars>
      </dgm:prSet>
      <dgm:spPr/>
    </dgm:pt>
    <dgm:pt modelId="{C0A49091-7AC5-4CBE-9759-C9C795004A65}" type="pres">
      <dgm:prSet presAssocID="{83DE35E3-0E9C-47CC-A7C4-3C8894C68094}" presName="hSp" presStyleCnt="0"/>
      <dgm:spPr/>
    </dgm:pt>
    <dgm:pt modelId="{C0623248-CE90-403B-A9D9-95071BCCD5F7}" type="pres">
      <dgm:prSet presAssocID="{83DE35E3-0E9C-47CC-A7C4-3C8894C68094}" presName="vProcSp" presStyleCnt="0"/>
      <dgm:spPr/>
    </dgm:pt>
    <dgm:pt modelId="{654B34A0-6787-4ED8-B359-B62DDF8B0E04}" type="pres">
      <dgm:prSet presAssocID="{83DE35E3-0E9C-47CC-A7C4-3C8894C68094}" presName="vSp1" presStyleCnt="0"/>
      <dgm:spPr/>
    </dgm:pt>
    <dgm:pt modelId="{A3B4B65E-9D1D-4ED7-9BA0-5FAE4C21539B}" type="pres">
      <dgm:prSet presAssocID="{83DE35E3-0E9C-47CC-A7C4-3C8894C68094}" presName="simulatedConn" presStyleLbl="solidFgAcc1" presStyleIdx="1" presStyleCnt="3"/>
      <dgm:spPr>
        <a:solidFill>
          <a:schemeClr val="tx2">
            <a:lumMod val="25000"/>
          </a:schemeClr>
        </a:solidFill>
        <a:ln>
          <a:solidFill>
            <a:schemeClr val="tx2">
              <a:lumMod val="25000"/>
            </a:schemeClr>
          </a:solidFill>
        </a:ln>
      </dgm:spPr>
    </dgm:pt>
    <dgm:pt modelId="{972D767B-50FB-4B73-ABE4-7C5F6E7587FA}" type="pres">
      <dgm:prSet presAssocID="{83DE35E3-0E9C-47CC-A7C4-3C8894C68094}" presName="vSp2" presStyleCnt="0"/>
      <dgm:spPr/>
    </dgm:pt>
    <dgm:pt modelId="{DAE75DD4-0482-45F6-B8E6-3429A199BCCD}" type="pres">
      <dgm:prSet presAssocID="{83DE35E3-0E9C-47CC-A7C4-3C8894C68094}" presName="sibTrans" presStyleCnt="0"/>
      <dgm:spPr/>
    </dgm:pt>
    <dgm:pt modelId="{23459477-0666-40FE-876A-6DB23AC82800}" type="pres">
      <dgm:prSet presAssocID="{CA1BE140-F12A-4528-99FB-89D29E2EB5F1}" presName="compositeNode" presStyleCnt="0">
        <dgm:presLayoutVars>
          <dgm:bulletEnabled val="1"/>
        </dgm:presLayoutVars>
      </dgm:prSet>
      <dgm:spPr/>
    </dgm:pt>
    <dgm:pt modelId="{239CCA8E-7354-49DA-B263-4CBD52F6DE00}" type="pres">
      <dgm:prSet presAssocID="{CA1BE140-F12A-4528-99FB-89D29E2EB5F1}" presName="bgRect" presStyleLbl="node1" presStyleIdx="2" presStyleCnt="4"/>
      <dgm:spPr/>
    </dgm:pt>
    <dgm:pt modelId="{A3370E74-FAA5-41FE-BFD9-20B298E84220}" type="pres">
      <dgm:prSet presAssocID="{CA1BE140-F12A-4528-99FB-89D29E2EB5F1}" presName="parentNode" presStyleLbl="node1" presStyleIdx="2" presStyleCnt="4">
        <dgm:presLayoutVars>
          <dgm:chMax val="0"/>
          <dgm:bulletEnabled val="1"/>
        </dgm:presLayoutVars>
      </dgm:prSet>
      <dgm:spPr/>
    </dgm:pt>
    <dgm:pt modelId="{6C995897-87EA-41E6-AD68-AE710F5988C7}" type="pres">
      <dgm:prSet presAssocID="{CA1BE140-F12A-4528-99FB-89D29E2EB5F1}" presName="childNode" presStyleLbl="node1" presStyleIdx="2" presStyleCnt="4">
        <dgm:presLayoutVars>
          <dgm:bulletEnabled val="1"/>
        </dgm:presLayoutVars>
      </dgm:prSet>
      <dgm:spPr/>
    </dgm:pt>
    <dgm:pt modelId="{E352D071-409E-4D18-B788-EE7E3C10A180}" type="pres">
      <dgm:prSet presAssocID="{C7AF2840-BCDA-4F37-BFC6-6C78D3F18C28}" presName="hSp" presStyleCnt="0"/>
      <dgm:spPr/>
    </dgm:pt>
    <dgm:pt modelId="{CC241260-0B6C-4619-8889-011BE8E4C5AB}" type="pres">
      <dgm:prSet presAssocID="{C7AF2840-BCDA-4F37-BFC6-6C78D3F18C28}" presName="vProcSp" presStyleCnt="0"/>
      <dgm:spPr/>
    </dgm:pt>
    <dgm:pt modelId="{319230C0-45AC-4ADB-B446-22DC3F7BBC9E}" type="pres">
      <dgm:prSet presAssocID="{C7AF2840-BCDA-4F37-BFC6-6C78D3F18C28}" presName="vSp1" presStyleCnt="0"/>
      <dgm:spPr/>
    </dgm:pt>
    <dgm:pt modelId="{F8EAED62-4059-4A35-967C-70687621098F}" type="pres">
      <dgm:prSet presAssocID="{C7AF2840-BCDA-4F37-BFC6-6C78D3F18C28}" presName="simulatedConn" presStyleLbl="solidFgAcc1" presStyleIdx="2" presStyleCnt="3"/>
      <dgm:spPr>
        <a:solidFill>
          <a:schemeClr val="tx2">
            <a:lumMod val="25000"/>
          </a:schemeClr>
        </a:solidFill>
        <a:ln>
          <a:solidFill>
            <a:schemeClr val="tx2">
              <a:lumMod val="25000"/>
            </a:schemeClr>
          </a:solidFill>
        </a:ln>
      </dgm:spPr>
    </dgm:pt>
    <dgm:pt modelId="{1B40ACFA-33EE-454B-B04E-3B68557F5240}" type="pres">
      <dgm:prSet presAssocID="{C7AF2840-BCDA-4F37-BFC6-6C78D3F18C28}" presName="vSp2" presStyleCnt="0"/>
      <dgm:spPr/>
    </dgm:pt>
    <dgm:pt modelId="{BE8D6F12-6C8B-4056-988E-A792893D6981}" type="pres">
      <dgm:prSet presAssocID="{C7AF2840-BCDA-4F37-BFC6-6C78D3F18C28}" presName="sibTrans" presStyleCnt="0"/>
      <dgm:spPr/>
    </dgm:pt>
    <dgm:pt modelId="{A46B8FC3-C317-4931-B002-E5507C16C4C9}" type="pres">
      <dgm:prSet presAssocID="{C24EE0BE-5E8A-43AF-8E3D-BF8357407502}" presName="compositeNode" presStyleCnt="0">
        <dgm:presLayoutVars>
          <dgm:bulletEnabled val="1"/>
        </dgm:presLayoutVars>
      </dgm:prSet>
      <dgm:spPr/>
    </dgm:pt>
    <dgm:pt modelId="{7F2061B8-951D-4805-9D6B-E154ACE1F4BF}" type="pres">
      <dgm:prSet presAssocID="{C24EE0BE-5E8A-43AF-8E3D-BF8357407502}" presName="bgRect" presStyleLbl="node1" presStyleIdx="3" presStyleCnt="4"/>
      <dgm:spPr/>
    </dgm:pt>
    <dgm:pt modelId="{580D99B0-1A4B-4E84-A498-B09DDB98860F}" type="pres">
      <dgm:prSet presAssocID="{C24EE0BE-5E8A-43AF-8E3D-BF8357407502}" presName="parentNode" presStyleLbl="node1" presStyleIdx="3" presStyleCnt="4">
        <dgm:presLayoutVars>
          <dgm:chMax val="0"/>
          <dgm:bulletEnabled val="1"/>
        </dgm:presLayoutVars>
      </dgm:prSet>
      <dgm:spPr/>
    </dgm:pt>
    <dgm:pt modelId="{D9D69B3B-3AD9-4464-A6CA-565138DC4AF7}" type="pres">
      <dgm:prSet presAssocID="{C24EE0BE-5E8A-43AF-8E3D-BF8357407502}" presName="childNode" presStyleLbl="node1" presStyleIdx="3" presStyleCnt="4">
        <dgm:presLayoutVars>
          <dgm:bulletEnabled val="1"/>
        </dgm:presLayoutVars>
      </dgm:prSet>
      <dgm:spPr/>
    </dgm:pt>
  </dgm:ptLst>
  <dgm:cxnLst>
    <dgm:cxn modelId="{85A4A125-4C47-4AFE-AE5D-3454D302FF2B}" type="presOf" srcId="{30FA8464-8A19-430A-BF62-5D05C71A14EA}" destId="{D9D69B3B-3AD9-4464-A6CA-565138DC4AF7}" srcOrd="0" destOrd="0" presId="urn:microsoft.com/office/officeart/2005/8/layout/hProcess7#1"/>
    <dgm:cxn modelId="{519CFE2E-E59B-4101-8ECE-07A609F89F02}" type="presOf" srcId="{7270CF57-F141-4DB5-A2CE-CDBA4F57D46C}" destId="{39CB428C-AA82-4CCB-8F86-94BF5213BD3B}" srcOrd="0" destOrd="0" presId="urn:microsoft.com/office/officeart/2005/8/layout/hProcess7#1"/>
    <dgm:cxn modelId="{67D55C3B-9815-472D-B314-43B13C3F1089}" srcId="{C24EE0BE-5E8A-43AF-8E3D-BF8357407502}" destId="{30FA8464-8A19-430A-BF62-5D05C71A14EA}" srcOrd="0" destOrd="0" parTransId="{3BA0E5D4-80BB-41DE-818D-B3F8632AB7EA}" sibTransId="{54E776DE-F2D6-4195-AAC7-C8044835C6A0}"/>
    <dgm:cxn modelId="{2608686A-58D3-4C5D-8DD8-7383CEAA95EC}" srcId="{7270CF57-F141-4DB5-A2CE-CDBA4F57D46C}" destId="{CA1BE140-F12A-4528-99FB-89D29E2EB5F1}" srcOrd="2" destOrd="0" parTransId="{43DE8E9E-48D5-4E4C-976C-09BF8145252F}" sibTransId="{C7AF2840-BCDA-4F37-BFC6-6C78D3F18C28}"/>
    <dgm:cxn modelId="{B0EA2F6B-198E-4F66-8268-EE0E19F9DA8D}" type="presOf" srcId="{CB0F5363-BB48-4688-A94B-F00B1D48B998}" destId="{64343C49-C007-44DF-A21F-D880624C9811}" srcOrd="1" destOrd="0" presId="urn:microsoft.com/office/officeart/2005/8/layout/hProcess7#1"/>
    <dgm:cxn modelId="{08866156-45BB-404E-B80D-DDFBDC2CB1A8}" type="presOf" srcId="{5729261D-5EB6-4A53-9CBA-C1DBC615D22E}" destId="{927EDDDF-04E8-4756-82D7-D7FFF786AA3A}" srcOrd="0" destOrd="0" presId="urn:microsoft.com/office/officeart/2005/8/layout/hProcess7#1"/>
    <dgm:cxn modelId="{AAD20758-5BA9-41C7-A71E-20275AF180CC}" type="presOf" srcId="{E171F678-2580-4B32-96C1-E2ECA4895EE8}" destId="{B5220E9E-3517-4A16-8C69-BAE3FFD89661}" srcOrd="0" destOrd="0" presId="urn:microsoft.com/office/officeart/2005/8/layout/hProcess7#1"/>
    <dgm:cxn modelId="{793EDF59-C5BE-48F9-9FA3-F3F454ECEB9C}" srcId="{E171F678-2580-4B32-96C1-E2ECA4895EE8}" destId="{5729261D-5EB6-4A53-9CBA-C1DBC615D22E}" srcOrd="0" destOrd="0" parTransId="{9DC4ECB6-8E31-4B49-A71C-698A509430BE}" sibTransId="{CF56E787-69AD-480F-A5D0-8F94AD16DDAF}"/>
    <dgm:cxn modelId="{2FDCB694-9119-4926-9E6B-EFEB9B4CA64C}" srcId="{CA1BE140-F12A-4528-99FB-89D29E2EB5F1}" destId="{85E79B2B-82EA-435D-9CE8-926CE0F2778C}" srcOrd="0" destOrd="0" parTransId="{1985B802-67E3-4B49-97F6-A2F715C68078}" sibTransId="{F853BFF4-7123-46B1-9B3B-51C62C8C7805}"/>
    <dgm:cxn modelId="{DBB3BF94-D24B-43EB-A2EB-0D30CCFA71E3}" type="presOf" srcId="{85E79B2B-82EA-435D-9CE8-926CE0F2778C}" destId="{6C995897-87EA-41E6-AD68-AE710F5988C7}" srcOrd="0" destOrd="0" presId="urn:microsoft.com/office/officeart/2005/8/layout/hProcess7#1"/>
    <dgm:cxn modelId="{18CD05AC-6AFD-495E-8B34-D917506FCE08}" type="presOf" srcId="{CA1BE140-F12A-4528-99FB-89D29E2EB5F1}" destId="{A3370E74-FAA5-41FE-BFD9-20B298E84220}" srcOrd="1" destOrd="0" presId="urn:microsoft.com/office/officeart/2005/8/layout/hProcess7#1"/>
    <dgm:cxn modelId="{E0757BBA-7E59-41CC-AB5F-E1DC1315D888}" srcId="{7270CF57-F141-4DB5-A2CE-CDBA4F57D46C}" destId="{CB0F5363-BB48-4688-A94B-F00B1D48B998}" srcOrd="1" destOrd="0" parTransId="{95FDE444-2C1A-4950-952B-F157E960BCAC}" sibTransId="{83DE35E3-0E9C-47CC-A7C4-3C8894C68094}"/>
    <dgm:cxn modelId="{2D2595C9-70C3-4246-9337-78DC5521D95C}" type="presOf" srcId="{CA1BE140-F12A-4528-99FB-89D29E2EB5F1}" destId="{239CCA8E-7354-49DA-B263-4CBD52F6DE00}" srcOrd="0" destOrd="0" presId="urn:microsoft.com/office/officeart/2005/8/layout/hProcess7#1"/>
    <dgm:cxn modelId="{28E60BD1-F212-483D-933D-4701008C0AA0}" srcId="{7270CF57-F141-4DB5-A2CE-CDBA4F57D46C}" destId="{C24EE0BE-5E8A-43AF-8E3D-BF8357407502}" srcOrd="3" destOrd="0" parTransId="{A91961FE-9879-4AA1-9F6A-E37F863BC37D}" sibTransId="{6FC9C596-D564-4DA1-A20A-107FCE068DE5}"/>
    <dgm:cxn modelId="{ADB3E3D4-F894-4D31-B237-FC8077342CA0}" srcId="{7270CF57-F141-4DB5-A2CE-CDBA4F57D46C}" destId="{E171F678-2580-4B32-96C1-E2ECA4895EE8}" srcOrd="0" destOrd="0" parTransId="{E2801EA8-A115-425B-82BC-77EF80B58760}" sibTransId="{C79B40D2-84F3-4D3C-B32C-780301BBE227}"/>
    <dgm:cxn modelId="{46BF10D5-3881-4C39-B017-851BD96659F0}" type="presOf" srcId="{66BF8533-A8A7-4C15-A458-8A404D9282EF}" destId="{D2E65717-2986-482C-B21E-5BE582577B54}" srcOrd="0" destOrd="0" presId="urn:microsoft.com/office/officeart/2005/8/layout/hProcess7#1"/>
    <dgm:cxn modelId="{E37363DA-9AF3-4622-A089-EAECFB1A027C}" srcId="{CB0F5363-BB48-4688-A94B-F00B1D48B998}" destId="{66BF8533-A8A7-4C15-A458-8A404D9282EF}" srcOrd="0" destOrd="0" parTransId="{946D9EF8-F6B9-4B96-B10D-38166E27E693}" sibTransId="{BA674961-1325-4D60-B4F1-D8F8A765164B}"/>
    <dgm:cxn modelId="{0559D2E8-EA58-4FD0-A661-6370DB9E6D89}" type="presOf" srcId="{C24EE0BE-5E8A-43AF-8E3D-BF8357407502}" destId="{580D99B0-1A4B-4E84-A498-B09DDB98860F}" srcOrd="1" destOrd="0" presId="urn:microsoft.com/office/officeart/2005/8/layout/hProcess7#1"/>
    <dgm:cxn modelId="{CE7ECDED-9F95-4217-BC08-3F6E40400900}" type="presOf" srcId="{CB0F5363-BB48-4688-A94B-F00B1D48B998}" destId="{70F050DC-51B8-473E-B146-ED2C4820C635}" srcOrd="0" destOrd="0" presId="urn:microsoft.com/office/officeart/2005/8/layout/hProcess7#1"/>
    <dgm:cxn modelId="{5E1465F3-ABF2-4137-96BE-46C6CDA94D93}" type="presOf" srcId="{E171F678-2580-4B32-96C1-E2ECA4895EE8}" destId="{B8039CC8-3D80-4902-8FFD-614CC40AFA99}" srcOrd="1" destOrd="0" presId="urn:microsoft.com/office/officeart/2005/8/layout/hProcess7#1"/>
    <dgm:cxn modelId="{A3EB51F7-1E03-44CA-BBA1-8F169456976F}" type="presOf" srcId="{C24EE0BE-5E8A-43AF-8E3D-BF8357407502}" destId="{7F2061B8-951D-4805-9D6B-E154ACE1F4BF}" srcOrd="0" destOrd="0" presId="urn:microsoft.com/office/officeart/2005/8/layout/hProcess7#1"/>
    <dgm:cxn modelId="{8BA29880-50AF-45DF-9F30-C864890B64D1}" type="presParOf" srcId="{39CB428C-AA82-4CCB-8F86-94BF5213BD3B}" destId="{C1ADCFD5-6551-4DC5-B23B-586C4F843E46}" srcOrd="0" destOrd="0" presId="urn:microsoft.com/office/officeart/2005/8/layout/hProcess7#1"/>
    <dgm:cxn modelId="{E6025CB2-F5DA-403B-A3AE-A1BF2A84919C}" type="presParOf" srcId="{C1ADCFD5-6551-4DC5-B23B-586C4F843E46}" destId="{B5220E9E-3517-4A16-8C69-BAE3FFD89661}" srcOrd="0" destOrd="0" presId="urn:microsoft.com/office/officeart/2005/8/layout/hProcess7#1"/>
    <dgm:cxn modelId="{AA367E61-F03C-4733-9B35-5E8ED5227D36}" type="presParOf" srcId="{C1ADCFD5-6551-4DC5-B23B-586C4F843E46}" destId="{B8039CC8-3D80-4902-8FFD-614CC40AFA99}" srcOrd="1" destOrd="0" presId="urn:microsoft.com/office/officeart/2005/8/layout/hProcess7#1"/>
    <dgm:cxn modelId="{48D1B971-7E6A-4AFF-9197-544AA71B9706}" type="presParOf" srcId="{C1ADCFD5-6551-4DC5-B23B-586C4F843E46}" destId="{927EDDDF-04E8-4756-82D7-D7FFF786AA3A}" srcOrd="2" destOrd="0" presId="urn:microsoft.com/office/officeart/2005/8/layout/hProcess7#1"/>
    <dgm:cxn modelId="{AD452246-4834-464D-9769-08AE4A274F9C}" type="presParOf" srcId="{39CB428C-AA82-4CCB-8F86-94BF5213BD3B}" destId="{8C62C5D0-01D7-4E43-8EE0-DF186A515470}" srcOrd="1" destOrd="0" presId="urn:microsoft.com/office/officeart/2005/8/layout/hProcess7#1"/>
    <dgm:cxn modelId="{12C4EAAA-D5EF-4F9F-8408-6EF3B212A12F}" type="presParOf" srcId="{39CB428C-AA82-4CCB-8F86-94BF5213BD3B}" destId="{444DF5F2-25EC-4E29-ACBC-1240DA2BC41E}" srcOrd="2" destOrd="0" presId="urn:microsoft.com/office/officeart/2005/8/layout/hProcess7#1"/>
    <dgm:cxn modelId="{0428F420-1C44-4932-B133-047067E68CB1}" type="presParOf" srcId="{444DF5F2-25EC-4E29-ACBC-1240DA2BC41E}" destId="{FA3E4377-4AA3-4329-A3E9-7EFF894BFEB1}" srcOrd="0" destOrd="0" presId="urn:microsoft.com/office/officeart/2005/8/layout/hProcess7#1"/>
    <dgm:cxn modelId="{E7B69062-8219-4EB4-8E96-EC915ECE4996}" type="presParOf" srcId="{444DF5F2-25EC-4E29-ACBC-1240DA2BC41E}" destId="{82258BC9-45D2-4434-9D2C-FF82482495A9}" srcOrd="1" destOrd="0" presId="urn:microsoft.com/office/officeart/2005/8/layout/hProcess7#1"/>
    <dgm:cxn modelId="{0BCFF482-F4E6-46FD-B514-033DEA373DED}" type="presParOf" srcId="{444DF5F2-25EC-4E29-ACBC-1240DA2BC41E}" destId="{87944850-8A40-4058-90BD-513D12D88038}" srcOrd="2" destOrd="0" presId="urn:microsoft.com/office/officeart/2005/8/layout/hProcess7#1"/>
    <dgm:cxn modelId="{FB29DF77-A383-483D-BD4B-86FBA9EA9334}" type="presParOf" srcId="{39CB428C-AA82-4CCB-8F86-94BF5213BD3B}" destId="{06CAED4C-BD3F-4465-ACA3-130BA418D897}" srcOrd="3" destOrd="0" presId="urn:microsoft.com/office/officeart/2005/8/layout/hProcess7#1"/>
    <dgm:cxn modelId="{281B9403-5F3C-4D92-86AE-74E65AAE6F1F}" type="presParOf" srcId="{39CB428C-AA82-4CCB-8F86-94BF5213BD3B}" destId="{A831EB84-AD06-487C-A6B3-EDC984CF0BDC}" srcOrd="4" destOrd="0" presId="urn:microsoft.com/office/officeart/2005/8/layout/hProcess7#1"/>
    <dgm:cxn modelId="{9F3013A0-B658-4E13-8F14-2221D0349844}" type="presParOf" srcId="{A831EB84-AD06-487C-A6B3-EDC984CF0BDC}" destId="{70F050DC-51B8-473E-B146-ED2C4820C635}" srcOrd="0" destOrd="0" presId="urn:microsoft.com/office/officeart/2005/8/layout/hProcess7#1"/>
    <dgm:cxn modelId="{B76968E9-0387-41DC-B5E8-C3FDDD62F36D}" type="presParOf" srcId="{A831EB84-AD06-487C-A6B3-EDC984CF0BDC}" destId="{64343C49-C007-44DF-A21F-D880624C9811}" srcOrd="1" destOrd="0" presId="urn:microsoft.com/office/officeart/2005/8/layout/hProcess7#1"/>
    <dgm:cxn modelId="{503C538A-1E39-40E7-8F31-3642D5582FB0}" type="presParOf" srcId="{A831EB84-AD06-487C-A6B3-EDC984CF0BDC}" destId="{D2E65717-2986-482C-B21E-5BE582577B54}" srcOrd="2" destOrd="0" presId="urn:microsoft.com/office/officeart/2005/8/layout/hProcess7#1"/>
    <dgm:cxn modelId="{0ED4DD90-032C-4AF8-B653-6FDDC6031575}" type="presParOf" srcId="{39CB428C-AA82-4CCB-8F86-94BF5213BD3B}" destId="{C0A49091-7AC5-4CBE-9759-C9C795004A65}" srcOrd="5" destOrd="0" presId="urn:microsoft.com/office/officeart/2005/8/layout/hProcess7#1"/>
    <dgm:cxn modelId="{B9A6B81C-8D00-44CA-8394-8E5E88A76161}" type="presParOf" srcId="{39CB428C-AA82-4CCB-8F86-94BF5213BD3B}" destId="{C0623248-CE90-403B-A9D9-95071BCCD5F7}" srcOrd="6" destOrd="0" presId="urn:microsoft.com/office/officeart/2005/8/layout/hProcess7#1"/>
    <dgm:cxn modelId="{819A4DC4-5F2F-4307-BDFE-BFCC3DBCF509}" type="presParOf" srcId="{C0623248-CE90-403B-A9D9-95071BCCD5F7}" destId="{654B34A0-6787-4ED8-B359-B62DDF8B0E04}" srcOrd="0" destOrd="0" presId="urn:microsoft.com/office/officeart/2005/8/layout/hProcess7#1"/>
    <dgm:cxn modelId="{FB64277A-4332-4424-8907-8A03A6E0B2B6}" type="presParOf" srcId="{C0623248-CE90-403B-A9D9-95071BCCD5F7}" destId="{A3B4B65E-9D1D-4ED7-9BA0-5FAE4C21539B}" srcOrd="1" destOrd="0" presId="urn:microsoft.com/office/officeart/2005/8/layout/hProcess7#1"/>
    <dgm:cxn modelId="{B16A17F6-D111-43C3-A3BB-C5931110E777}" type="presParOf" srcId="{C0623248-CE90-403B-A9D9-95071BCCD5F7}" destId="{972D767B-50FB-4B73-ABE4-7C5F6E7587FA}" srcOrd="2" destOrd="0" presId="urn:microsoft.com/office/officeart/2005/8/layout/hProcess7#1"/>
    <dgm:cxn modelId="{A97A66FE-21ED-41CD-AE53-316B628DC88F}" type="presParOf" srcId="{39CB428C-AA82-4CCB-8F86-94BF5213BD3B}" destId="{DAE75DD4-0482-45F6-B8E6-3429A199BCCD}" srcOrd="7" destOrd="0" presId="urn:microsoft.com/office/officeart/2005/8/layout/hProcess7#1"/>
    <dgm:cxn modelId="{DE3FDC4D-D65E-4F85-A45D-33821CBDF745}" type="presParOf" srcId="{39CB428C-AA82-4CCB-8F86-94BF5213BD3B}" destId="{23459477-0666-40FE-876A-6DB23AC82800}" srcOrd="8" destOrd="0" presId="urn:microsoft.com/office/officeart/2005/8/layout/hProcess7#1"/>
    <dgm:cxn modelId="{FE7ED4E3-8FA9-4C00-ACD2-9240B3540D63}" type="presParOf" srcId="{23459477-0666-40FE-876A-6DB23AC82800}" destId="{239CCA8E-7354-49DA-B263-4CBD52F6DE00}" srcOrd="0" destOrd="0" presId="urn:microsoft.com/office/officeart/2005/8/layout/hProcess7#1"/>
    <dgm:cxn modelId="{289C98E5-B925-4ABC-968E-FDF387E00147}" type="presParOf" srcId="{23459477-0666-40FE-876A-6DB23AC82800}" destId="{A3370E74-FAA5-41FE-BFD9-20B298E84220}" srcOrd="1" destOrd="0" presId="urn:microsoft.com/office/officeart/2005/8/layout/hProcess7#1"/>
    <dgm:cxn modelId="{9F2076A6-55C5-40D3-A95C-3BDE1EE6604F}" type="presParOf" srcId="{23459477-0666-40FE-876A-6DB23AC82800}" destId="{6C995897-87EA-41E6-AD68-AE710F5988C7}" srcOrd="2" destOrd="0" presId="urn:microsoft.com/office/officeart/2005/8/layout/hProcess7#1"/>
    <dgm:cxn modelId="{86DD67BE-0075-4B5D-B910-ED169EDD047C}" type="presParOf" srcId="{39CB428C-AA82-4CCB-8F86-94BF5213BD3B}" destId="{E352D071-409E-4D18-B788-EE7E3C10A180}" srcOrd="9" destOrd="0" presId="urn:microsoft.com/office/officeart/2005/8/layout/hProcess7#1"/>
    <dgm:cxn modelId="{874A48B7-98CC-4599-BB5C-544E5E76573E}" type="presParOf" srcId="{39CB428C-AA82-4CCB-8F86-94BF5213BD3B}" destId="{CC241260-0B6C-4619-8889-011BE8E4C5AB}" srcOrd="10" destOrd="0" presId="urn:microsoft.com/office/officeart/2005/8/layout/hProcess7#1"/>
    <dgm:cxn modelId="{A32C7F37-56DE-4D00-847E-0FAA50F976F4}" type="presParOf" srcId="{CC241260-0B6C-4619-8889-011BE8E4C5AB}" destId="{319230C0-45AC-4ADB-B446-22DC3F7BBC9E}" srcOrd="0" destOrd="0" presId="urn:microsoft.com/office/officeart/2005/8/layout/hProcess7#1"/>
    <dgm:cxn modelId="{900EDF51-ED71-490D-89F7-76B271B4D0DB}" type="presParOf" srcId="{CC241260-0B6C-4619-8889-011BE8E4C5AB}" destId="{F8EAED62-4059-4A35-967C-70687621098F}" srcOrd="1" destOrd="0" presId="urn:microsoft.com/office/officeart/2005/8/layout/hProcess7#1"/>
    <dgm:cxn modelId="{68FB5FDE-65AA-4FB6-BFBA-DCD5508CC707}" type="presParOf" srcId="{CC241260-0B6C-4619-8889-011BE8E4C5AB}" destId="{1B40ACFA-33EE-454B-B04E-3B68557F5240}" srcOrd="2" destOrd="0" presId="urn:microsoft.com/office/officeart/2005/8/layout/hProcess7#1"/>
    <dgm:cxn modelId="{23B6EBAD-74EE-4249-89E9-B2E96E662B40}" type="presParOf" srcId="{39CB428C-AA82-4CCB-8F86-94BF5213BD3B}" destId="{BE8D6F12-6C8B-4056-988E-A792893D6981}" srcOrd="11" destOrd="0" presId="urn:microsoft.com/office/officeart/2005/8/layout/hProcess7#1"/>
    <dgm:cxn modelId="{AC500F18-A2E0-4514-B7E5-5A5061C34523}" type="presParOf" srcId="{39CB428C-AA82-4CCB-8F86-94BF5213BD3B}" destId="{A46B8FC3-C317-4931-B002-E5507C16C4C9}" srcOrd="12" destOrd="0" presId="urn:microsoft.com/office/officeart/2005/8/layout/hProcess7#1"/>
    <dgm:cxn modelId="{891E34E3-B795-4E4D-AD2E-860B789A4E68}" type="presParOf" srcId="{A46B8FC3-C317-4931-B002-E5507C16C4C9}" destId="{7F2061B8-951D-4805-9D6B-E154ACE1F4BF}" srcOrd="0" destOrd="0" presId="urn:microsoft.com/office/officeart/2005/8/layout/hProcess7#1"/>
    <dgm:cxn modelId="{2E5EBB7F-285F-424E-8DEA-6BAC112F0DFE}" type="presParOf" srcId="{A46B8FC3-C317-4931-B002-E5507C16C4C9}" destId="{580D99B0-1A4B-4E84-A498-B09DDB98860F}" srcOrd="1" destOrd="0" presId="urn:microsoft.com/office/officeart/2005/8/layout/hProcess7#1"/>
    <dgm:cxn modelId="{2CE7186D-6893-49C4-9DC3-7E570A747F08}" type="presParOf" srcId="{A46B8FC3-C317-4931-B002-E5507C16C4C9}" destId="{D9D69B3B-3AD9-4464-A6CA-565138DC4AF7}"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20E9E-3517-4A16-8C69-BAE3FFD89661}">
      <dsp:nvSpPr>
        <dsp:cNvPr id="0" name=""/>
        <dsp:cNvSpPr/>
      </dsp:nvSpPr>
      <dsp:spPr>
        <a:xfrm>
          <a:off x="4201"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986438" y="1296011"/>
        <a:ext cx="2486708" cy="505428"/>
      </dsp:txXfrm>
    </dsp:sp>
    <dsp:sp modelId="{927EDDDF-04E8-4756-82D7-D7FFF786AA3A}">
      <dsp:nvSpPr>
        <dsp:cNvPr id="0" name=""/>
        <dsp:cNvSpPr/>
      </dsp:nvSpPr>
      <dsp:spPr>
        <a:xfrm>
          <a:off x="509629"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chemeClr val="tx2">
                  <a:lumMod val="10000"/>
                </a:schemeClr>
              </a:solidFill>
            </a:rPr>
            <a:t>1. Auditing</a:t>
          </a:r>
          <a:r>
            <a:rPr lang="en-GB" sz="2300" kern="1200" dirty="0">
              <a:solidFill>
                <a:schemeClr val="tx2">
                  <a:lumMod val="10000"/>
                </a:schemeClr>
              </a:solidFill>
            </a:rPr>
            <a:t>: analysis of the cultural heritage of the organization to identify the narrative capital of it</a:t>
          </a:r>
          <a:endParaRPr lang="it-IT" sz="2300" kern="1200" dirty="0">
            <a:solidFill>
              <a:schemeClr val="tx2">
                <a:lumMod val="10000"/>
              </a:schemeClr>
            </a:solidFill>
          </a:endParaRPr>
        </a:p>
      </dsp:txBody>
      <dsp:txXfrm>
        <a:off x="509629" y="305371"/>
        <a:ext cx="1882721" cy="3032571"/>
      </dsp:txXfrm>
    </dsp:sp>
    <dsp:sp modelId="{70F050DC-51B8-473E-B146-ED2C4820C635}">
      <dsp:nvSpPr>
        <dsp:cNvPr id="0" name=""/>
        <dsp:cNvSpPr/>
      </dsp:nvSpPr>
      <dsp:spPr>
        <a:xfrm>
          <a:off x="2619793"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1629154" y="1296011"/>
        <a:ext cx="2486708" cy="505428"/>
      </dsp:txXfrm>
    </dsp:sp>
    <dsp:sp modelId="{82258BC9-45D2-4434-9D2C-FF82482495A9}">
      <dsp:nvSpPr>
        <dsp:cNvPr id="0" name=""/>
        <dsp:cNvSpPr/>
      </dsp:nvSpPr>
      <dsp:spPr>
        <a:xfrm rot="5400000">
          <a:off x="2409459"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D2E65717-2986-482C-B21E-5BE582577B54}">
      <dsp:nvSpPr>
        <dsp:cNvPr id="0" name=""/>
        <dsp:cNvSpPr/>
      </dsp:nvSpPr>
      <dsp:spPr>
        <a:xfrm>
          <a:off x="3125222"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chemeClr val="tx2">
                  <a:lumMod val="10000"/>
                </a:schemeClr>
              </a:solidFill>
            </a:rPr>
            <a:t>2. Visioning:</a:t>
          </a:r>
          <a:r>
            <a:rPr lang="en-GB" sz="2300" kern="1200" dirty="0">
              <a:solidFill>
                <a:schemeClr val="tx2">
                  <a:lumMod val="10000"/>
                </a:schemeClr>
              </a:solidFill>
            </a:rPr>
            <a:t> definition of the vision, specific targets and narratives to implement in the storytelling process</a:t>
          </a:r>
          <a:endParaRPr lang="it-IT" sz="2300" kern="1200" dirty="0">
            <a:solidFill>
              <a:schemeClr val="tx2">
                <a:lumMod val="10000"/>
              </a:schemeClr>
            </a:solidFill>
          </a:endParaRPr>
        </a:p>
      </dsp:txBody>
      <dsp:txXfrm>
        <a:off x="3125222" y="305371"/>
        <a:ext cx="1882721" cy="3032571"/>
      </dsp:txXfrm>
    </dsp:sp>
    <dsp:sp modelId="{239CCA8E-7354-49DA-B263-4CBD52F6DE00}">
      <dsp:nvSpPr>
        <dsp:cNvPr id="0" name=""/>
        <dsp:cNvSpPr/>
      </dsp:nvSpPr>
      <dsp:spPr>
        <a:xfrm>
          <a:off x="5235386"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4244746" y="1296011"/>
        <a:ext cx="2486708" cy="505428"/>
      </dsp:txXfrm>
    </dsp:sp>
    <dsp:sp modelId="{A3B4B65E-9D1D-4ED7-9BA0-5FAE4C21539B}">
      <dsp:nvSpPr>
        <dsp:cNvPr id="0" name=""/>
        <dsp:cNvSpPr/>
      </dsp:nvSpPr>
      <dsp:spPr>
        <a:xfrm rot="5400000">
          <a:off x="5025051"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6C995897-87EA-41E6-AD68-AE710F5988C7}">
      <dsp:nvSpPr>
        <dsp:cNvPr id="0" name=""/>
        <dsp:cNvSpPr/>
      </dsp:nvSpPr>
      <dsp:spPr>
        <a:xfrm>
          <a:off x="5740815"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chemeClr val="tx2">
                  <a:lumMod val="10000"/>
                </a:schemeClr>
              </a:solidFill>
            </a:rPr>
            <a:t>3. Making</a:t>
          </a:r>
          <a:r>
            <a:rPr lang="en-GB" sz="2300" kern="1200" dirty="0">
              <a:solidFill>
                <a:schemeClr val="tx2">
                  <a:lumMod val="10000"/>
                </a:schemeClr>
              </a:solidFill>
            </a:rPr>
            <a:t>: </a:t>
          </a:r>
          <a:r>
            <a:rPr lang="en-GB" sz="2300" kern="1200" dirty="0">
              <a:solidFill>
                <a:schemeClr val="tx2">
                  <a:lumMod val="10000"/>
                </a:schemeClr>
              </a:solidFill>
              <a:latin typeface="+mj-lt"/>
              <a:ea typeface="Calibri"/>
            </a:rPr>
            <a:t>implementing the creative</a:t>
          </a:r>
          <a:r>
            <a:rPr lang="en-GB" sz="2300" kern="1200" dirty="0">
              <a:solidFill>
                <a:schemeClr val="tx2">
                  <a:lumMod val="10000"/>
                </a:schemeClr>
              </a:solidFill>
              <a:ea typeface="Calibri"/>
            </a:rPr>
            <a:t>, organisational and financial aspects to achieve the cultural heritage story</a:t>
          </a:r>
          <a:endParaRPr lang="it-IT" sz="2300" kern="1200" dirty="0">
            <a:solidFill>
              <a:schemeClr val="tx2">
                <a:lumMod val="10000"/>
              </a:schemeClr>
            </a:solidFill>
          </a:endParaRPr>
        </a:p>
      </dsp:txBody>
      <dsp:txXfrm>
        <a:off x="5740815" y="305371"/>
        <a:ext cx="1882721" cy="3032571"/>
      </dsp:txXfrm>
    </dsp:sp>
    <dsp:sp modelId="{7F2061B8-951D-4805-9D6B-E154ACE1F4BF}">
      <dsp:nvSpPr>
        <dsp:cNvPr id="0" name=""/>
        <dsp:cNvSpPr/>
      </dsp:nvSpPr>
      <dsp:spPr>
        <a:xfrm>
          <a:off x="7850979"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6860339" y="1296011"/>
        <a:ext cx="2486708" cy="505428"/>
      </dsp:txXfrm>
    </dsp:sp>
    <dsp:sp modelId="{F8EAED62-4059-4A35-967C-70687621098F}">
      <dsp:nvSpPr>
        <dsp:cNvPr id="0" name=""/>
        <dsp:cNvSpPr/>
      </dsp:nvSpPr>
      <dsp:spPr>
        <a:xfrm rot="5400000">
          <a:off x="7640644"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D9D69B3B-3AD9-4464-A6CA-565138DC4AF7}">
      <dsp:nvSpPr>
        <dsp:cNvPr id="0" name=""/>
        <dsp:cNvSpPr/>
      </dsp:nvSpPr>
      <dsp:spPr>
        <a:xfrm>
          <a:off x="8356407"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chemeClr val="tx2">
                  <a:lumMod val="10000"/>
                </a:schemeClr>
              </a:solidFill>
            </a:rPr>
            <a:t>4. Controlling</a:t>
          </a:r>
          <a:r>
            <a:rPr lang="en-GB" sz="2300" kern="1200" dirty="0">
              <a:solidFill>
                <a:schemeClr val="tx2">
                  <a:lumMod val="10000"/>
                </a:schemeClr>
              </a:solidFill>
            </a:rPr>
            <a:t>: monitoring of results in relation to the goals adapting the cultural heritage story on the base of feedback</a:t>
          </a:r>
          <a:endParaRPr lang="it-IT" sz="2300" kern="1200" dirty="0">
            <a:solidFill>
              <a:schemeClr val="tx2">
                <a:lumMod val="10000"/>
              </a:schemeClr>
            </a:solidFill>
          </a:endParaRPr>
        </a:p>
      </dsp:txBody>
      <dsp:txXfrm>
        <a:off x="8356407" y="305371"/>
        <a:ext cx="1882721" cy="303257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A150547-6AF1-4452-AEE1-CB9CBC25738C}" type="datetimeFigureOut">
              <a:rPr lang="it-IT" smtClean="0"/>
              <a:pPr/>
              <a:t>07/12/2021</a:t>
            </a:fld>
            <a:endParaRPr lang="it-I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E0D2331-F92B-4E4F-8962-9A6A8C889751}" type="slidenum">
              <a:rPr lang="it-IT" smtClean="0"/>
              <a:pPr/>
              <a:t>‹#›</a:t>
            </a:fld>
            <a:endParaRPr lang="it-I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829426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8704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9902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110323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A150547-6AF1-4452-AEE1-CB9CBC25738C}" type="datetimeFigureOut">
              <a:rPr lang="it-IT" smtClean="0"/>
              <a:pPr/>
              <a:t>07/12/2021</a:t>
            </a:fld>
            <a:endParaRPr lang="it-I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22516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74447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95493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58022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50547-6AF1-4452-AEE1-CB9CBC25738C}" type="datetimeFigureOut">
              <a:rPr lang="it-IT" smtClean="0"/>
              <a:pPr/>
              <a:t>07/12/2021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71241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pPr/>
              <a:t>07/12/2021</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711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pPr/>
              <a:t>07/12/2021</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22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A150547-6AF1-4452-AEE1-CB9CBC25738C}" type="datetimeFigureOut">
              <a:rPr lang="it-IT" smtClean="0"/>
              <a:pPr/>
              <a:t>07/12/2021</a:t>
            </a:fld>
            <a:endParaRPr lang="it-I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t-I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E0D2331-F92B-4E4F-8962-9A6A8C889751}" type="slidenum">
              <a:rPr lang="it-IT" smtClean="0"/>
              <a:pPr/>
              <a:t>‹#›</a:t>
            </a:fld>
            <a:endParaRPr lang="it-IT"/>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126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abccopywriting.com/2013/12/10/what-really-makes-a-good-story" TargetMode="External"/><Relationship Id="rId2" Type="http://schemas.openxmlformats.org/officeDocument/2006/relationships/hyperlink" Target="https://pro.europeana.eu/post/seven-tips-for-digital-storytelling-with-cultural-heritage" TargetMode="External"/><Relationship Id="rId1" Type="http://schemas.openxmlformats.org/officeDocument/2006/relationships/slideLayout" Target="../slideLayouts/slideLayout2.xml"/><Relationship Id="rId5" Type="http://schemas.openxmlformats.org/officeDocument/2006/relationships/hyperlink" Target="https://arxiv.org/ftp/arxiv/papers/2011/2011.03675.pdf" TargetMode="External"/><Relationship Id="rId4" Type="http://schemas.openxmlformats.org/officeDocument/2006/relationships/hyperlink" Target="https://www.athenaplus.eu/index.php?en/207/digital-storytelling-and-cultural-heritag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6" name="Sottotitolo 2"/>
          <p:cNvSpPr>
            <a:spLocks noGrp="1"/>
          </p:cNvSpPr>
          <p:nvPr>
            <p:ph type="subTitle" idx="1"/>
          </p:nvPr>
        </p:nvSpPr>
        <p:spPr>
          <a:xfrm>
            <a:off x="1904971" y="1461765"/>
            <a:ext cx="8534400" cy="857256"/>
          </a:xfrm>
        </p:spPr>
        <p:txBody>
          <a:bodyPr>
            <a:normAutofit/>
          </a:bodyPr>
          <a:lstStyle/>
          <a:p>
            <a:r>
              <a:rPr lang="it-IT" sz="4000" dirty="0" err="1">
                <a:solidFill>
                  <a:schemeClr val="tx2">
                    <a:lumMod val="10000"/>
                  </a:schemeClr>
                </a:solidFill>
              </a:rPr>
              <a:t>Chapter</a:t>
            </a:r>
            <a:r>
              <a:rPr lang="it-IT" sz="4000" dirty="0">
                <a:solidFill>
                  <a:schemeClr val="tx2">
                    <a:lumMod val="10000"/>
                  </a:schemeClr>
                </a:solidFill>
              </a:rPr>
              <a:t> 3</a:t>
            </a:r>
          </a:p>
        </p:txBody>
      </p:sp>
      <p:sp>
        <p:nvSpPr>
          <p:cNvPr id="8" name="Titolo 1"/>
          <p:cNvSpPr>
            <a:spLocks noGrp="1"/>
          </p:cNvSpPr>
          <p:nvPr>
            <p:ph type="ctrTitle"/>
          </p:nvPr>
        </p:nvSpPr>
        <p:spPr>
          <a:xfrm>
            <a:off x="1364587" y="2868893"/>
            <a:ext cx="9915832" cy="1470025"/>
          </a:xfrm>
        </p:spPr>
        <p:txBody>
          <a:bodyPr/>
          <a:lstStyle/>
          <a:p>
            <a:r>
              <a:rPr lang="it-IT" sz="6000" dirty="0">
                <a:solidFill>
                  <a:schemeClr val="tx2">
                    <a:lumMod val="10000"/>
                  </a:schemeClr>
                </a:solidFill>
              </a:rPr>
              <a:t>STORYTELLING for Cultural Heritage </a:t>
            </a:r>
          </a:p>
        </p:txBody>
      </p:sp>
    </p:spTree>
    <p:extLst>
      <p:ext uri="{BB962C8B-B14F-4D97-AF65-F5344CB8AC3E}">
        <p14:creationId xmlns:p14="http://schemas.microsoft.com/office/powerpoint/2010/main" val="400366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28131" y="1379690"/>
            <a:ext cx="9169167" cy="920931"/>
          </a:xfrm>
        </p:spPr>
        <p:txBody>
          <a:bodyPr>
            <a:noAutofit/>
          </a:bodyPr>
          <a:lstStyle/>
          <a:p>
            <a:pPr algn="ctr"/>
            <a:r>
              <a:rPr lang="en-US" sz="3600" b="1" dirty="0">
                <a:ln>
                  <a:solidFill>
                    <a:schemeClr val="tx2">
                      <a:lumMod val="10000"/>
                    </a:schemeClr>
                  </a:solidFill>
                </a:ln>
                <a:solidFill>
                  <a:schemeClr val="tx2">
                    <a:lumMod val="25000"/>
                  </a:schemeClr>
                </a:solidFill>
              </a:rPr>
              <a:t>C. STORYTELLING IS A </a:t>
            </a:r>
            <a:br>
              <a:rPr lang="en-US" sz="3600" b="1" dirty="0">
                <a:ln>
                  <a:solidFill>
                    <a:schemeClr val="tx2">
                      <a:lumMod val="10000"/>
                    </a:schemeClr>
                  </a:solidFill>
                </a:ln>
                <a:solidFill>
                  <a:schemeClr val="tx2">
                    <a:lumMod val="25000"/>
                  </a:schemeClr>
                </a:solidFill>
              </a:rPr>
            </a:br>
            <a:r>
              <a:rPr lang="en-US" sz="3600" b="1" dirty="0">
                <a:ln>
                  <a:solidFill>
                    <a:schemeClr val="tx2">
                      <a:lumMod val="10000"/>
                    </a:schemeClr>
                  </a:solidFill>
                </a:ln>
                <a:solidFill>
                  <a:schemeClr val="tx2">
                    <a:lumMod val="25000"/>
                  </a:schemeClr>
                </a:solidFill>
              </a:rPr>
              <a:t>SENSE-MAKING PROCESS</a:t>
            </a:r>
            <a:endParaRPr lang="it-IT" sz="3600" b="1" dirty="0">
              <a:ln>
                <a:solidFill>
                  <a:schemeClr val="tx2">
                    <a:lumMod val="10000"/>
                  </a:schemeClr>
                </a:solidFill>
              </a:ln>
            </a:endParaRPr>
          </a:p>
        </p:txBody>
      </p:sp>
      <p:sp>
        <p:nvSpPr>
          <p:cNvPr id="3" name="Segnaposto contenuto 2"/>
          <p:cNvSpPr>
            <a:spLocks noGrp="1"/>
          </p:cNvSpPr>
          <p:nvPr>
            <p:ph idx="1"/>
          </p:nvPr>
        </p:nvSpPr>
        <p:spPr>
          <a:xfrm>
            <a:off x="1371600" y="2795451"/>
            <a:ext cx="9601200" cy="2991394"/>
          </a:xfrm>
        </p:spPr>
        <p:txBody>
          <a:bodyPr/>
          <a:lstStyle/>
          <a:p>
            <a:pPr indent="0" algn="just">
              <a:buNone/>
            </a:pPr>
            <a:r>
              <a:rPr lang="en-US" sz="2800" dirty="0">
                <a:solidFill>
                  <a:schemeClr val="tx2">
                    <a:lumMod val="25000"/>
                  </a:schemeClr>
                </a:solidFill>
              </a:rPr>
              <a:t>Stories are able to open windows into the emotional and symbolic lives of people and organizations. In this way, we could say that storytelling is a sense-making process, especially thanks to its ability to reveal our identity and how we are </a:t>
            </a:r>
            <a:r>
              <a:rPr lang="en-US" sz="2800" dirty="0" err="1">
                <a:solidFill>
                  <a:schemeClr val="tx2">
                    <a:lumMod val="25000"/>
                  </a:schemeClr>
                </a:solidFill>
              </a:rPr>
              <a:t>are</a:t>
            </a:r>
            <a:r>
              <a:rPr lang="en-US" sz="2800" dirty="0">
                <a:solidFill>
                  <a:schemeClr val="tx2">
                    <a:lumMod val="25000"/>
                  </a:schemeClr>
                </a:solidFill>
              </a:rPr>
              <a:t> from others. [Gabriel, 2020]. </a:t>
            </a:r>
            <a:endParaRPr lang="it-IT" sz="2800" dirty="0">
              <a:solidFill>
                <a:schemeClr val="tx2">
                  <a:lumMod val="25000"/>
                </a:schemeClr>
              </a:solidFill>
            </a:endParaRPr>
          </a:p>
          <a:p>
            <a:pPr algn="just">
              <a:buNone/>
            </a:pPr>
            <a:endParaRPr lang="it-IT" sz="2800" dirty="0">
              <a:solidFill>
                <a:schemeClr val="tx2">
                  <a:lumMod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267" y="1369024"/>
            <a:ext cx="9727035" cy="920931"/>
          </a:xfrm>
        </p:spPr>
        <p:txBody>
          <a:bodyPr>
            <a:noAutofit/>
          </a:bodyPr>
          <a:lstStyle/>
          <a:p>
            <a:pPr algn="ctr"/>
            <a:r>
              <a:rPr lang="en-US" sz="3600" b="1" dirty="0">
                <a:ln>
                  <a:solidFill>
                    <a:schemeClr val="tx2">
                      <a:lumMod val="10000"/>
                    </a:schemeClr>
                  </a:solidFill>
                </a:ln>
                <a:solidFill>
                  <a:schemeClr val="tx2">
                    <a:lumMod val="25000"/>
                  </a:schemeClr>
                </a:solidFill>
              </a:rPr>
              <a:t>D. STORYTELLING INCREASE SOCIAL INTERACTIONS AND SAVE CULTURAL HERITAGE</a:t>
            </a:r>
            <a:endParaRPr lang="it-IT" sz="3600" b="1" dirty="0">
              <a:ln>
                <a:solidFill>
                  <a:schemeClr val="tx2">
                    <a:lumMod val="10000"/>
                  </a:schemeClr>
                </a:solidFill>
              </a:ln>
            </a:endParaRPr>
          </a:p>
        </p:txBody>
      </p:sp>
      <p:sp>
        <p:nvSpPr>
          <p:cNvPr id="3" name="Segnaposto contenuto 2"/>
          <p:cNvSpPr>
            <a:spLocks noGrp="1"/>
          </p:cNvSpPr>
          <p:nvPr>
            <p:ph idx="1"/>
          </p:nvPr>
        </p:nvSpPr>
        <p:spPr>
          <a:xfrm>
            <a:off x="1371600" y="2677885"/>
            <a:ext cx="9601200" cy="3331029"/>
          </a:xfrm>
        </p:spPr>
        <p:txBody>
          <a:bodyPr/>
          <a:lstStyle/>
          <a:p>
            <a:pPr indent="0" algn="just">
              <a:buNone/>
            </a:pPr>
            <a:r>
              <a:rPr lang="en-US" sz="2800" dirty="0">
                <a:solidFill>
                  <a:schemeClr val="tx2">
                    <a:lumMod val="25000"/>
                  </a:schemeClr>
                </a:solidFill>
              </a:rPr>
              <a:t>Storytelling is able to increase social interactions because stories have a social function. Furthermore, storytelling can play an important role in saving and spreading Cultural Heritage. Research activity linked to the storytelling process can save and disseminate, using narratives techniques, tangible and intangible heritage [</a:t>
            </a:r>
            <a:r>
              <a:rPr lang="en-US" sz="2800" dirty="0" err="1">
                <a:solidFill>
                  <a:schemeClr val="tx2">
                    <a:lumMod val="25000"/>
                  </a:schemeClr>
                </a:solidFill>
              </a:rPr>
              <a:t>Klueg</a:t>
            </a:r>
            <a:r>
              <a:rPr lang="en-US" sz="2800" dirty="0">
                <a:solidFill>
                  <a:schemeClr val="tx2">
                    <a:lumMod val="25000"/>
                  </a:schemeClr>
                </a:solidFill>
              </a:rPr>
              <a:t>, </a:t>
            </a:r>
            <a:r>
              <a:rPr lang="en-US" sz="2800" dirty="0" err="1">
                <a:solidFill>
                  <a:schemeClr val="tx2">
                    <a:lumMod val="25000"/>
                  </a:schemeClr>
                </a:solidFill>
              </a:rPr>
              <a:t>Pranskuniene</a:t>
            </a:r>
            <a:r>
              <a:rPr lang="en-US" sz="2800" dirty="0">
                <a:solidFill>
                  <a:schemeClr val="tx2">
                    <a:lumMod val="25000"/>
                  </a:schemeClr>
                </a:solidFill>
              </a:rPr>
              <a:t>, Vagnarelli, 2021]. </a:t>
            </a:r>
            <a:endParaRPr lang="it-IT" sz="2800" dirty="0">
              <a:solidFill>
                <a:schemeClr val="tx2">
                  <a:lumMod val="25000"/>
                </a:schemeClr>
              </a:solidFill>
            </a:endParaRPr>
          </a:p>
          <a:p>
            <a:pPr algn="just">
              <a:buNone/>
            </a:pPr>
            <a:endParaRPr lang="it-IT" sz="2800" dirty="0">
              <a:solidFill>
                <a:schemeClr val="tx2">
                  <a:lumMod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4288" y="2731515"/>
            <a:ext cx="8634548" cy="2880360"/>
          </a:xfrm>
        </p:spPr>
        <p:txBody>
          <a:bodyPr>
            <a:noAutofit/>
          </a:bodyPr>
          <a:lstStyle/>
          <a:p>
            <a:pPr algn="ctr"/>
            <a:r>
              <a:rPr lang="it-IT" sz="5400" b="1" dirty="0">
                <a:ln>
                  <a:solidFill>
                    <a:schemeClr val="tx2">
                      <a:lumMod val="10000"/>
                    </a:schemeClr>
                  </a:solidFill>
                </a:ln>
                <a:solidFill>
                  <a:schemeClr val="accent1">
                    <a:lumMod val="65000"/>
                  </a:schemeClr>
                </a:solidFill>
                <a:effectLst>
                  <a:outerShdw blurRad="38100" dist="38100" dir="2700000" algn="tl">
                    <a:srgbClr val="000000">
                      <a:alpha val="43137"/>
                    </a:srgbClr>
                  </a:outerShdw>
                </a:effectLst>
              </a:rPr>
              <a:t>STORYTELLING FOR HERITAGE MARKETING</a:t>
            </a:r>
            <a:endParaRPr lang="it-IT" sz="5400" dirty="0">
              <a:ln>
                <a:solidFill>
                  <a:schemeClr val="tx2">
                    <a:lumMod val="10000"/>
                  </a:schemeClr>
                </a:solidFill>
              </a:ln>
              <a:solidFill>
                <a:schemeClr val="accent1">
                  <a:lumMod val="6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400" y="957329"/>
            <a:ext cx="10580914" cy="1084217"/>
          </a:xfrm>
        </p:spPr>
        <p:txBody>
          <a:bodyPr>
            <a:normAutofit fontScale="70000" lnSpcReduction="20000"/>
          </a:bodyPr>
          <a:lstStyle/>
          <a:p>
            <a:pPr indent="0" algn="just">
              <a:buNone/>
            </a:pPr>
            <a:r>
              <a:rPr lang="en-US" sz="2400" dirty="0">
                <a:solidFill>
                  <a:schemeClr val="tx2">
                    <a:lumMod val="25000"/>
                  </a:schemeClr>
                </a:solidFill>
              </a:rPr>
              <a:t>As seen in the previous module (Chapter 2), the development and implementation model of the heritage marketing strategy has four phases. </a:t>
            </a:r>
          </a:p>
          <a:p>
            <a:pPr indent="0" algn="just">
              <a:buNone/>
            </a:pPr>
            <a:r>
              <a:rPr lang="en-US" sz="2400" dirty="0">
                <a:solidFill>
                  <a:schemeClr val="tx2">
                    <a:lumMod val="25000"/>
                  </a:schemeClr>
                </a:solidFill>
              </a:rPr>
              <a:t>We are going to use this model, adapting it, for developing a storytelling process for Cultural Heritage:</a:t>
            </a:r>
            <a:endParaRPr lang="it-IT" sz="2400" dirty="0">
              <a:solidFill>
                <a:schemeClr val="tx2">
                  <a:lumMod val="25000"/>
                </a:schemeClr>
              </a:solidFill>
            </a:endParaRPr>
          </a:p>
          <a:p>
            <a:endParaRPr lang="it-IT" dirty="0"/>
          </a:p>
        </p:txBody>
      </p:sp>
      <p:graphicFrame>
        <p:nvGraphicFramePr>
          <p:cNvPr id="4" name="Diagramma 3"/>
          <p:cNvGraphicFramePr/>
          <p:nvPr>
            <p:extLst>
              <p:ext uri="{D42A27DB-BD31-4B8C-83A1-F6EECF244321}">
                <p14:modId xmlns:p14="http://schemas.microsoft.com/office/powerpoint/2010/main" val="3175433681"/>
              </p:ext>
            </p:extLst>
          </p:nvPr>
        </p:nvGraphicFramePr>
        <p:xfrm>
          <a:off x="1112991" y="2041546"/>
          <a:ext cx="10382323" cy="3643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4279" y="2026898"/>
            <a:ext cx="10743441" cy="5042265"/>
          </a:xfrm>
        </p:spPr>
        <p:txBody>
          <a:bodyPr>
            <a:normAutofit fontScale="40000" lnSpcReduction="20000"/>
          </a:bodyPr>
          <a:lstStyle/>
          <a:p>
            <a:pPr marL="720000" lvl="1" indent="0" algn="just">
              <a:buNone/>
            </a:pPr>
            <a:r>
              <a:rPr lang="en-US" sz="6000" i="0" kern="300" dirty="0">
                <a:solidFill>
                  <a:schemeClr val="tx2">
                    <a:lumMod val="25000"/>
                  </a:schemeClr>
                </a:solidFill>
              </a:rPr>
              <a:t>Thanks to the process described in the previous chapters, the cultural heritage resources of the organization have been identified. </a:t>
            </a:r>
          </a:p>
          <a:p>
            <a:pPr marL="720000" lvl="1" indent="0" algn="just">
              <a:buNone/>
            </a:pPr>
            <a:r>
              <a:rPr lang="en-US" sz="6000" i="0" kern="300" dirty="0">
                <a:solidFill>
                  <a:schemeClr val="tx2">
                    <a:lumMod val="25000"/>
                  </a:schemeClr>
                </a:solidFill>
              </a:rPr>
              <a:t>In the “auditing” step of storytelling process, it is necessary to identify the </a:t>
            </a:r>
            <a:r>
              <a:rPr lang="en-US" sz="6000" b="1" i="0" kern="300" dirty="0">
                <a:solidFill>
                  <a:schemeClr val="tx2">
                    <a:lumMod val="25000"/>
                  </a:schemeClr>
                </a:solidFill>
              </a:rPr>
              <a:t>narrative capital </a:t>
            </a:r>
            <a:r>
              <a:rPr lang="en-US" sz="6000" i="0" kern="300" dirty="0">
                <a:solidFill>
                  <a:schemeClr val="tx2">
                    <a:lumMod val="25000"/>
                  </a:schemeClr>
                </a:solidFill>
              </a:rPr>
              <a:t>of it. Not all the cultural heritage resources of an organization could have a narrative capital to develop. To choice the best one is a fundamental step of the storytelling process.</a:t>
            </a:r>
          </a:p>
          <a:p>
            <a:pPr marL="720000" lvl="1" indent="0" algn="just">
              <a:buNone/>
            </a:pPr>
            <a:r>
              <a:rPr lang="en-US" sz="6000" i="0" kern="300" dirty="0">
                <a:solidFill>
                  <a:schemeClr val="tx2">
                    <a:lumMod val="25000"/>
                  </a:schemeClr>
                </a:solidFill>
              </a:rPr>
              <a:t>The narrative capital consists in the </a:t>
            </a:r>
            <a:r>
              <a:rPr lang="en-US" sz="6000" b="1" i="0" kern="300" dirty="0">
                <a:solidFill>
                  <a:schemeClr val="tx2">
                    <a:lumMod val="25000"/>
                  </a:schemeClr>
                </a:solidFill>
              </a:rPr>
              <a:t>raw material </a:t>
            </a:r>
            <a:r>
              <a:rPr lang="en-US" sz="6000" i="0" kern="300" dirty="0">
                <a:solidFill>
                  <a:schemeClr val="tx2">
                    <a:lumMod val="25000"/>
                  </a:schemeClr>
                </a:solidFill>
              </a:rPr>
              <a:t>(documents, old pictures, book, articles, video etc.)</a:t>
            </a:r>
            <a:r>
              <a:rPr lang="en-US" sz="6000" b="1" i="0" kern="300" dirty="0">
                <a:solidFill>
                  <a:schemeClr val="tx2">
                    <a:lumMod val="25000"/>
                  </a:schemeClr>
                </a:solidFill>
              </a:rPr>
              <a:t> </a:t>
            </a:r>
            <a:r>
              <a:rPr lang="en-US" sz="6000" i="0" kern="300" dirty="0">
                <a:solidFill>
                  <a:schemeClr val="tx2">
                    <a:lumMod val="25000"/>
                  </a:schemeClr>
                </a:solidFill>
              </a:rPr>
              <a:t>that has a “potential” to become a good story. For example, in the case of the one of the most famous cultural heritage sites in the world, the Egypt pyramids, one of the most evocative narrative capital is the life story of the pharaohs buried inside it.</a:t>
            </a:r>
          </a:p>
          <a:p>
            <a:pPr marL="720000" lvl="1" indent="0" algn="just">
              <a:buNone/>
            </a:pPr>
            <a:r>
              <a:rPr lang="en-US" sz="6000" i="0" kern="300" dirty="0">
                <a:solidFill>
                  <a:schemeClr val="tx2">
                    <a:lumMod val="25000"/>
                  </a:schemeClr>
                </a:solidFill>
              </a:rPr>
              <a:t>The tool MARHER project developed for auditing and visioning the narrative resources of an organization is </a:t>
            </a:r>
            <a:r>
              <a:rPr lang="en-US" sz="6000" b="1" i="0" kern="300" dirty="0">
                <a:solidFill>
                  <a:schemeClr val="tx2">
                    <a:lumMod val="25000"/>
                  </a:schemeClr>
                </a:solidFill>
              </a:rPr>
              <a:t>Canvas for Cultural Heritage</a:t>
            </a:r>
            <a:r>
              <a:rPr lang="en-US" sz="6000" i="0" kern="300" dirty="0">
                <a:solidFill>
                  <a:schemeClr val="tx2">
                    <a:lumMod val="25000"/>
                  </a:schemeClr>
                </a:solidFill>
              </a:rPr>
              <a:t> (more on this in chapter five).</a:t>
            </a:r>
          </a:p>
          <a:p>
            <a:pPr marL="720000" lvl="1" indent="0" algn="just">
              <a:buNone/>
            </a:pPr>
            <a:r>
              <a:rPr lang="en-US" sz="4200" i="0" kern="300" dirty="0">
                <a:solidFill>
                  <a:schemeClr val="tx2">
                    <a:lumMod val="25000"/>
                  </a:schemeClr>
                </a:solidFill>
              </a:rPr>
              <a:t>	</a:t>
            </a:r>
            <a:endParaRPr lang="en-US" sz="4200" i="0" dirty="0">
              <a:solidFill>
                <a:schemeClr val="tx2">
                  <a:lumMod val="25000"/>
                </a:schemeClr>
              </a:solidFill>
            </a:endParaRPr>
          </a:p>
          <a:p>
            <a:pPr lvl="1"/>
            <a:endParaRPr lang="it-IT" dirty="0">
              <a:solidFill>
                <a:schemeClr val="tx2">
                  <a:lumMod val="25000"/>
                </a:schemeClr>
              </a:solidFill>
            </a:endParaRPr>
          </a:p>
        </p:txBody>
      </p:sp>
      <p:sp>
        <p:nvSpPr>
          <p:cNvPr id="4" name="Rettangolo 3"/>
          <p:cNvSpPr/>
          <p:nvPr/>
        </p:nvSpPr>
        <p:spPr>
          <a:xfrm>
            <a:off x="3047999" y="1042504"/>
            <a:ext cx="6096000" cy="584775"/>
          </a:xfrm>
          <a:prstGeom prst="rect">
            <a:avLst/>
          </a:prstGeom>
        </p:spPr>
        <p:txBody>
          <a:bodyPr>
            <a:spAutoFit/>
          </a:bodyPr>
          <a:lstStyle/>
          <a:p>
            <a:pPr algn="ctr"/>
            <a:r>
              <a:rPr lang="en-US" sz="3200" b="1" dirty="0">
                <a:solidFill>
                  <a:schemeClr val="tx2">
                    <a:lumMod val="25000"/>
                  </a:schemeClr>
                </a:solidFill>
              </a:rPr>
              <a:t>1. AUDITING</a:t>
            </a:r>
            <a:endParaRPr lang="it-IT" sz="3200" b="1" dirty="0">
              <a:solidFill>
                <a:schemeClr val="tx2">
                  <a:lumMod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76170" y="1036169"/>
            <a:ext cx="10750732" cy="5491433"/>
          </a:xfrm>
        </p:spPr>
        <p:txBody>
          <a:bodyPr>
            <a:noAutofit/>
          </a:bodyPr>
          <a:lstStyle/>
          <a:p>
            <a:pPr indent="0" algn="just">
              <a:buNone/>
            </a:pPr>
            <a:r>
              <a:rPr lang="it-IT" sz="2200" dirty="0">
                <a:solidFill>
                  <a:schemeClr val="tx2">
                    <a:lumMod val="25000"/>
                  </a:schemeClr>
                </a:solidFill>
              </a:rPr>
              <a:t>After </a:t>
            </a:r>
            <a:r>
              <a:rPr lang="it-IT" sz="2200" dirty="0" err="1">
                <a:solidFill>
                  <a:schemeClr val="tx2">
                    <a:lumMod val="25000"/>
                  </a:schemeClr>
                </a:solidFill>
              </a:rPr>
              <a:t>having</a:t>
            </a:r>
            <a:r>
              <a:rPr lang="it-IT" sz="2200" dirty="0">
                <a:solidFill>
                  <a:schemeClr val="tx2">
                    <a:lumMod val="25000"/>
                  </a:schemeClr>
                </a:solidFill>
              </a:rPr>
              <a:t> </a:t>
            </a:r>
            <a:r>
              <a:rPr lang="it-IT" sz="2200" dirty="0" err="1">
                <a:solidFill>
                  <a:schemeClr val="tx2">
                    <a:lumMod val="25000"/>
                  </a:schemeClr>
                </a:solidFill>
              </a:rPr>
              <a:t>identified</a:t>
            </a:r>
            <a:r>
              <a:rPr lang="it-IT" sz="2200" dirty="0">
                <a:solidFill>
                  <a:schemeClr val="tx2">
                    <a:lumMod val="25000"/>
                  </a:schemeClr>
                </a:solidFill>
              </a:rPr>
              <a:t> </a:t>
            </a:r>
            <a:r>
              <a:rPr lang="it-IT" sz="2200" dirty="0" err="1">
                <a:solidFill>
                  <a:schemeClr val="tx2">
                    <a:lumMod val="25000"/>
                  </a:schemeClr>
                </a:solidFill>
              </a:rPr>
              <a:t>what</a:t>
            </a:r>
            <a:r>
              <a:rPr lang="it-IT" sz="2200" dirty="0">
                <a:solidFill>
                  <a:schemeClr val="tx2">
                    <a:lumMod val="25000"/>
                  </a:schemeClr>
                </a:solidFill>
              </a:rPr>
              <a:t> </a:t>
            </a:r>
            <a:r>
              <a:rPr lang="it-IT" sz="2200" dirty="0" err="1">
                <a:solidFill>
                  <a:schemeClr val="tx2">
                    <a:lumMod val="25000"/>
                  </a:schemeClr>
                </a:solidFill>
              </a:rPr>
              <a:t>is</a:t>
            </a:r>
            <a:r>
              <a:rPr lang="it-IT" sz="2200" dirty="0">
                <a:solidFill>
                  <a:schemeClr val="tx2">
                    <a:lumMod val="25000"/>
                  </a:schemeClr>
                </a:solidFill>
              </a:rPr>
              <a:t> the narrative capital to </a:t>
            </a:r>
            <a:r>
              <a:rPr lang="it-IT" sz="2200" dirty="0" err="1">
                <a:solidFill>
                  <a:schemeClr val="tx2">
                    <a:lumMod val="25000"/>
                  </a:schemeClr>
                </a:solidFill>
              </a:rPr>
              <a:t>develop</a:t>
            </a:r>
            <a:r>
              <a:rPr lang="it-IT" sz="2200" dirty="0">
                <a:solidFill>
                  <a:schemeClr val="tx2">
                    <a:lumMod val="25000"/>
                  </a:schemeClr>
                </a:solidFill>
              </a:rPr>
              <a:t>, </a:t>
            </a:r>
            <a:r>
              <a:rPr lang="it-IT" sz="2200" dirty="0" err="1">
                <a:solidFill>
                  <a:schemeClr val="tx2">
                    <a:lumMod val="25000"/>
                  </a:schemeClr>
                </a:solidFill>
              </a:rPr>
              <a:t>it</a:t>
            </a:r>
            <a:r>
              <a:rPr lang="it-IT" sz="2200" dirty="0">
                <a:solidFill>
                  <a:schemeClr val="tx2">
                    <a:lumMod val="25000"/>
                  </a:schemeClr>
                </a:solidFill>
              </a:rPr>
              <a:t> </a:t>
            </a:r>
            <a:r>
              <a:rPr lang="it-IT" sz="2200" dirty="0" err="1">
                <a:solidFill>
                  <a:schemeClr val="tx2">
                    <a:lumMod val="25000"/>
                  </a:schemeClr>
                </a:solidFill>
              </a:rPr>
              <a:t>is</a:t>
            </a:r>
            <a:r>
              <a:rPr lang="it-IT" sz="2200" dirty="0">
                <a:solidFill>
                  <a:schemeClr val="tx2">
                    <a:lumMod val="25000"/>
                  </a:schemeClr>
                </a:solidFill>
              </a:rPr>
              <a:t> </a:t>
            </a:r>
            <a:r>
              <a:rPr lang="it-IT" sz="2200" dirty="0" err="1">
                <a:solidFill>
                  <a:schemeClr val="tx2">
                    <a:lumMod val="25000"/>
                  </a:schemeClr>
                </a:solidFill>
              </a:rPr>
              <a:t>necessary</a:t>
            </a:r>
            <a:r>
              <a:rPr lang="it-IT" sz="2200" dirty="0">
                <a:solidFill>
                  <a:schemeClr val="tx2">
                    <a:lumMod val="25000"/>
                  </a:schemeClr>
                </a:solidFill>
              </a:rPr>
              <a:t> to know </a:t>
            </a:r>
            <a:r>
              <a:rPr lang="it-IT" sz="2200" b="1" dirty="0" err="1">
                <a:solidFill>
                  <a:schemeClr val="tx2">
                    <a:lumMod val="25000"/>
                  </a:schemeClr>
                </a:solidFill>
              </a:rPr>
              <a:t>how</a:t>
            </a:r>
            <a:r>
              <a:rPr lang="it-IT" sz="2200" dirty="0">
                <a:solidFill>
                  <a:schemeClr val="tx2">
                    <a:lumMod val="25000"/>
                  </a:schemeClr>
                </a:solidFill>
              </a:rPr>
              <a:t> </a:t>
            </a:r>
            <a:r>
              <a:rPr lang="it-IT" sz="2200" dirty="0" err="1">
                <a:solidFill>
                  <a:schemeClr val="tx2">
                    <a:lumMod val="25000"/>
                  </a:schemeClr>
                </a:solidFill>
              </a:rPr>
              <a:t>is</a:t>
            </a:r>
            <a:r>
              <a:rPr lang="it-IT" sz="2200" dirty="0">
                <a:solidFill>
                  <a:schemeClr val="tx2">
                    <a:lumMod val="25000"/>
                  </a:schemeClr>
                </a:solidFill>
              </a:rPr>
              <a:t> the vision to </a:t>
            </a:r>
            <a:r>
              <a:rPr lang="it-IT" sz="2200" dirty="0" err="1">
                <a:solidFill>
                  <a:schemeClr val="tx2">
                    <a:lumMod val="25000"/>
                  </a:schemeClr>
                </a:solidFill>
              </a:rPr>
              <a:t>implement</a:t>
            </a:r>
            <a:r>
              <a:rPr lang="it-IT" sz="2200" dirty="0">
                <a:solidFill>
                  <a:schemeClr val="tx2">
                    <a:lumMod val="25000"/>
                  </a:schemeClr>
                </a:solidFill>
              </a:rPr>
              <a:t> </a:t>
            </a:r>
            <a:r>
              <a:rPr lang="it-IT" sz="2200" dirty="0" err="1">
                <a:solidFill>
                  <a:schemeClr val="tx2">
                    <a:lumMod val="25000"/>
                  </a:schemeClr>
                </a:solidFill>
              </a:rPr>
              <a:t>it</a:t>
            </a:r>
            <a:r>
              <a:rPr lang="it-IT" sz="2200" dirty="0">
                <a:solidFill>
                  <a:schemeClr val="tx2">
                    <a:lumMod val="25000"/>
                  </a:schemeClr>
                </a:solidFill>
              </a:rPr>
              <a:t>. </a:t>
            </a:r>
          </a:p>
          <a:p>
            <a:pPr indent="0" algn="just">
              <a:buNone/>
            </a:pPr>
            <a:r>
              <a:rPr lang="it-IT" sz="2200" dirty="0">
                <a:solidFill>
                  <a:schemeClr val="tx2">
                    <a:lumMod val="25000"/>
                  </a:schemeClr>
                </a:solidFill>
              </a:rPr>
              <a:t>A second </a:t>
            </a:r>
            <a:r>
              <a:rPr lang="it-IT" sz="2200" dirty="0" err="1">
                <a:solidFill>
                  <a:schemeClr val="tx2">
                    <a:lumMod val="25000"/>
                  </a:schemeClr>
                </a:solidFill>
              </a:rPr>
              <a:t>fundamental</a:t>
            </a:r>
            <a:r>
              <a:rPr lang="it-IT" sz="2200" dirty="0">
                <a:solidFill>
                  <a:schemeClr val="tx2">
                    <a:lumMod val="25000"/>
                  </a:schemeClr>
                </a:solidFill>
              </a:rPr>
              <a:t> step </a:t>
            </a:r>
            <a:r>
              <a:rPr lang="it-IT" sz="2200" dirty="0" err="1">
                <a:solidFill>
                  <a:schemeClr val="tx2">
                    <a:lumMod val="25000"/>
                  </a:schemeClr>
                </a:solidFill>
              </a:rPr>
              <a:t>consists</a:t>
            </a:r>
            <a:r>
              <a:rPr lang="it-IT" sz="2200" dirty="0">
                <a:solidFill>
                  <a:schemeClr val="tx2">
                    <a:lumMod val="25000"/>
                  </a:schemeClr>
                </a:solidFill>
              </a:rPr>
              <a:t> in </a:t>
            </a:r>
            <a:r>
              <a:rPr lang="it-IT" sz="2200" dirty="0" err="1">
                <a:solidFill>
                  <a:schemeClr val="tx2">
                    <a:lumMod val="25000"/>
                  </a:schemeClr>
                </a:solidFill>
              </a:rPr>
              <a:t>defining</a:t>
            </a:r>
            <a:r>
              <a:rPr lang="it-IT" sz="2200" dirty="0">
                <a:solidFill>
                  <a:schemeClr val="tx2">
                    <a:lumMod val="25000"/>
                  </a:schemeClr>
                </a:solidFill>
              </a:rPr>
              <a:t> the core </a:t>
            </a:r>
            <a:r>
              <a:rPr lang="it-IT" sz="2200" dirty="0" err="1">
                <a:solidFill>
                  <a:schemeClr val="tx2">
                    <a:lumMod val="25000"/>
                  </a:schemeClr>
                </a:solidFill>
              </a:rPr>
              <a:t>values</a:t>
            </a:r>
            <a:r>
              <a:rPr lang="it-IT" sz="2200" dirty="0">
                <a:solidFill>
                  <a:schemeClr val="tx2">
                    <a:lumMod val="25000"/>
                  </a:schemeClr>
                </a:solidFill>
              </a:rPr>
              <a:t> </a:t>
            </a:r>
            <a:r>
              <a:rPr lang="it-IT" sz="2200" dirty="0" err="1">
                <a:solidFill>
                  <a:schemeClr val="tx2">
                    <a:lumMod val="25000"/>
                  </a:schemeClr>
                </a:solidFill>
              </a:rPr>
              <a:t>we</a:t>
            </a:r>
            <a:r>
              <a:rPr lang="it-IT" sz="2200" dirty="0">
                <a:solidFill>
                  <a:schemeClr val="tx2">
                    <a:lumMod val="25000"/>
                  </a:schemeClr>
                </a:solidFill>
              </a:rPr>
              <a:t> </a:t>
            </a:r>
            <a:r>
              <a:rPr lang="it-IT" sz="2200" dirty="0" err="1">
                <a:solidFill>
                  <a:schemeClr val="tx2">
                    <a:lumMod val="25000"/>
                  </a:schemeClr>
                </a:solidFill>
              </a:rPr>
              <a:t>would</a:t>
            </a:r>
            <a:r>
              <a:rPr lang="it-IT" sz="2200" dirty="0">
                <a:solidFill>
                  <a:schemeClr val="tx2">
                    <a:lumMod val="25000"/>
                  </a:schemeClr>
                </a:solidFill>
              </a:rPr>
              <a:t> like to </a:t>
            </a:r>
            <a:r>
              <a:rPr lang="it-IT" sz="2200" dirty="0" err="1">
                <a:solidFill>
                  <a:schemeClr val="tx2">
                    <a:lumMod val="25000"/>
                  </a:schemeClr>
                </a:solidFill>
              </a:rPr>
              <a:t>communicate</a:t>
            </a:r>
            <a:r>
              <a:rPr lang="it-IT" sz="2200" dirty="0">
                <a:solidFill>
                  <a:schemeClr val="tx2">
                    <a:lumMod val="25000"/>
                  </a:schemeClr>
                </a:solidFill>
              </a:rPr>
              <a:t> </a:t>
            </a:r>
            <a:r>
              <a:rPr lang="it-IT" sz="2200" dirty="0" err="1">
                <a:solidFill>
                  <a:schemeClr val="tx2">
                    <a:lumMod val="25000"/>
                  </a:schemeClr>
                </a:solidFill>
              </a:rPr>
              <a:t>through</a:t>
            </a:r>
            <a:r>
              <a:rPr lang="it-IT" sz="2200" dirty="0">
                <a:solidFill>
                  <a:schemeClr val="tx2">
                    <a:lumMod val="25000"/>
                  </a:schemeClr>
                </a:solidFill>
              </a:rPr>
              <a:t> the story. The </a:t>
            </a:r>
            <a:r>
              <a:rPr lang="it-IT" sz="2200" dirty="0" err="1">
                <a:solidFill>
                  <a:schemeClr val="tx2">
                    <a:lumMod val="25000"/>
                  </a:schemeClr>
                </a:solidFill>
              </a:rPr>
              <a:t>values</a:t>
            </a:r>
            <a:r>
              <a:rPr lang="it-IT" sz="2200" dirty="0">
                <a:solidFill>
                  <a:schemeClr val="tx2">
                    <a:lumMod val="25000"/>
                  </a:schemeClr>
                </a:solidFill>
              </a:rPr>
              <a:t> are the core </a:t>
            </a:r>
            <a:r>
              <a:rPr lang="it-IT" sz="2200" dirty="0" err="1">
                <a:solidFill>
                  <a:schemeClr val="tx2">
                    <a:lumMod val="25000"/>
                  </a:schemeClr>
                </a:solidFill>
              </a:rPr>
              <a:t>messagges</a:t>
            </a:r>
            <a:r>
              <a:rPr lang="it-IT" sz="2200" dirty="0">
                <a:solidFill>
                  <a:schemeClr val="tx2">
                    <a:lumMod val="25000"/>
                  </a:schemeClr>
                </a:solidFill>
              </a:rPr>
              <a:t> of </a:t>
            </a:r>
            <a:r>
              <a:rPr lang="it-IT" sz="2200" dirty="0" err="1">
                <a:solidFill>
                  <a:schemeClr val="tx2">
                    <a:lumMod val="25000"/>
                  </a:schemeClr>
                </a:solidFill>
              </a:rPr>
              <a:t>our</a:t>
            </a:r>
            <a:r>
              <a:rPr lang="it-IT" sz="2200" dirty="0">
                <a:solidFill>
                  <a:schemeClr val="tx2">
                    <a:lumMod val="25000"/>
                  </a:schemeClr>
                </a:solidFill>
              </a:rPr>
              <a:t> story. </a:t>
            </a:r>
            <a:r>
              <a:rPr lang="it-IT" sz="2200" dirty="0" err="1">
                <a:solidFill>
                  <a:schemeClr val="tx2">
                    <a:lumMod val="25000"/>
                  </a:schemeClr>
                </a:solidFill>
              </a:rPr>
              <a:t>Examples</a:t>
            </a:r>
            <a:r>
              <a:rPr lang="it-IT" sz="2200" dirty="0">
                <a:solidFill>
                  <a:schemeClr val="tx2">
                    <a:lumMod val="25000"/>
                  </a:schemeClr>
                </a:solidFill>
              </a:rPr>
              <a:t> of core </a:t>
            </a:r>
            <a:r>
              <a:rPr lang="it-IT" sz="2200" dirty="0" err="1">
                <a:solidFill>
                  <a:schemeClr val="tx2">
                    <a:lumMod val="25000"/>
                  </a:schemeClr>
                </a:solidFill>
              </a:rPr>
              <a:t>values</a:t>
            </a:r>
            <a:r>
              <a:rPr lang="it-IT" sz="2200" dirty="0">
                <a:solidFill>
                  <a:schemeClr val="tx2">
                    <a:lumMod val="25000"/>
                  </a:schemeClr>
                </a:solidFill>
              </a:rPr>
              <a:t> of a story are </a:t>
            </a:r>
            <a:r>
              <a:rPr lang="en-US" sz="2200" i="0" kern="300" dirty="0">
                <a:solidFill>
                  <a:schemeClr val="tx2">
                    <a:lumMod val="25000"/>
                  </a:schemeClr>
                </a:solidFill>
              </a:rPr>
              <a:t>longevity, tradition rooted in a specific territory, tradition of innovation, passion, work-ethic, family business.</a:t>
            </a:r>
          </a:p>
          <a:p>
            <a:pPr indent="0" algn="just">
              <a:buNone/>
            </a:pPr>
            <a:r>
              <a:rPr lang="it-IT" sz="2200" dirty="0" err="1">
                <a:solidFill>
                  <a:schemeClr val="tx2">
                    <a:lumMod val="25000"/>
                  </a:schemeClr>
                </a:solidFill>
              </a:rPr>
              <a:t>Beside</a:t>
            </a:r>
            <a:r>
              <a:rPr lang="it-IT" sz="2200" dirty="0">
                <a:solidFill>
                  <a:schemeClr val="tx2">
                    <a:lumMod val="25000"/>
                  </a:schemeClr>
                </a:solidFill>
              </a:rPr>
              <a:t> the </a:t>
            </a:r>
            <a:r>
              <a:rPr lang="it-IT" sz="2200" dirty="0" err="1">
                <a:solidFill>
                  <a:schemeClr val="tx2">
                    <a:lumMod val="25000"/>
                  </a:schemeClr>
                </a:solidFill>
              </a:rPr>
              <a:t>main</a:t>
            </a:r>
            <a:r>
              <a:rPr lang="it-IT" sz="2200" dirty="0">
                <a:solidFill>
                  <a:schemeClr val="tx2">
                    <a:lumMod val="25000"/>
                  </a:schemeClr>
                </a:solidFill>
              </a:rPr>
              <a:t> </a:t>
            </a:r>
            <a:r>
              <a:rPr lang="it-IT" sz="2200" dirty="0" err="1">
                <a:solidFill>
                  <a:schemeClr val="tx2">
                    <a:lumMod val="25000"/>
                  </a:schemeClr>
                </a:solidFill>
              </a:rPr>
              <a:t>messagge</a:t>
            </a:r>
            <a:r>
              <a:rPr lang="it-IT" sz="2200" dirty="0">
                <a:solidFill>
                  <a:schemeClr val="tx2">
                    <a:lumMod val="25000"/>
                  </a:schemeClr>
                </a:solidFill>
              </a:rPr>
              <a:t> of the story, the </a:t>
            </a:r>
            <a:r>
              <a:rPr lang="en-US" sz="2200" b="1" i="0" kern="300" dirty="0">
                <a:solidFill>
                  <a:schemeClr val="tx2">
                    <a:lumMod val="25000"/>
                  </a:schemeClr>
                </a:solidFill>
              </a:rPr>
              <a:t>Canvas for Cultural Heritage</a:t>
            </a:r>
            <a:r>
              <a:rPr lang="en-US" sz="2200" i="0" kern="300" dirty="0">
                <a:solidFill>
                  <a:schemeClr val="tx2">
                    <a:lumMod val="25000"/>
                  </a:schemeClr>
                </a:solidFill>
              </a:rPr>
              <a:t> will help us in defining the other resources useful for implementing the storytelling process. For example, targets, channels to fuel the story, stakeholders to </a:t>
            </a:r>
            <a:r>
              <a:rPr lang="en-US" sz="2200" kern="300" dirty="0">
                <a:solidFill>
                  <a:schemeClr val="tx2">
                    <a:lumMod val="25000"/>
                  </a:schemeClr>
                </a:solidFill>
              </a:rPr>
              <a:t>engage in it and so on</a:t>
            </a:r>
            <a:r>
              <a:rPr lang="en-US" sz="2200" i="0" kern="300" dirty="0">
                <a:solidFill>
                  <a:schemeClr val="tx2">
                    <a:lumMod val="25000"/>
                  </a:schemeClr>
                </a:solidFill>
              </a:rPr>
              <a:t>. </a:t>
            </a:r>
          </a:p>
          <a:p>
            <a:pPr indent="0" algn="just">
              <a:buNone/>
            </a:pPr>
            <a:r>
              <a:rPr lang="it-IT" sz="2200" i="0" kern="300" dirty="0">
                <a:solidFill>
                  <a:schemeClr val="tx2">
                    <a:lumMod val="25000"/>
                  </a:schemeClr>
                </a:solidFill>
              </a:rPr>
              <a:t>After </a:t>
            </a:r>
            <a:r>
              <a:rPr lang="it-IT" sz="2200" i="0" kern="300" dirty="0" err="1">
                <a:solidFill>
                  <a:schemeClr val="tx2">
                    <a:lumMod val="25000"/>
                  </a:schemeClr>
                </a:solidFill>
              </a:rPr>
              <a:t>this</a:t>
            </a:r>
            <a:r>
              <a:rPr lang="it-IT" sz="2200" i="0" kern="300" dirty="0">
                <a:solidFill>
                  <a:schemeClr val="tx2">
                    <a:lumMod val="25000"/>
                  </a:schemeClr>
                </a:solidFill>
              </a:rPr>
              <a:t> </a:t>
            </a:r>
            <a:r>
              <a:rPr lang="it-IT" sz="2200" i="0" kern="300" dirty="0" err="1">
                <a:solidFill>
                  <a:schemeClr val="tx2">
                    <a:lumMod val="25000"/>
                  </a:schemeClr>
                </a:solidFill>
              </a:rPr>
              <a:t>proces</a:t>
            </a:r>
            <a:r>
              <a:rPr lang="it-IT" sz="2200" kern="300" dirty="0" err="1">
                <a:solidFill>
                  <a:schemeClr val="tx2">
                    <a:lumMod val="25000"/>
                  </a:schemeClr>
                </a:solidFill>
              </a:rPr>
              <a:t>s</a:t>
            </a:r>
            <a:r>
              <a:rPr lang="it-IT" sz="2200" kern="300" dirty="0">
                <a:solidFill>
                  <a:schemeClr val="tx2">
                    <a:lumMod val="25000"/>
                  </a:schemeClr>
                </a:solidFill>
              </a:rPr>
              <a:t> </a:t>
            </a:r>
            <a:r>
              <a:rPr lang="it-IT" sz="2200" kern="300" dirty="0" err="1">
                <a:solidFill>
                  <a:schemeClr val="tx2">
                    <a:lumMod val="25000"/>
                  </a:schemeClr>
                </a:solidFill>
              </a:rPr>
              <a:t>will</a:t>
            </a:r>
            <a:r>
              <a:rPr lang="it-IT" sz="2200" kern="300" dirty="0">
                <a:solidFill>
                  <a:schemeClr val="tx2">
                    <a:lumMod val="25000"/>
                  </a:schemeClr>
                </a:solidFill>
              </a:rPr>
              <a:t> </a:t>
            </a:r>
            <a:r>
              <a:rPr lang="it-IT" sz="2200" kern="300" dirty="0" err="1">
                <a:solidFill>
                  <a:schemeClr val="tx2">
                    <a:lumMod val="25000"/>
                  </a:schemeClr>
                </a:solidFill>
              </a:rPr>
              <a:t>will</a:t>
            </a:r>
            <a:r>
              <a:rPr lang="it-IT" sz="2200" kern="300" dirty="0">
                <a:solidFill>
                  <a:schemeClr val="tx2">
                    <a:lumMod val="25000"/>
                  </a:schemeClr>
                </a:solidFill>
              </a:rPr>
              <a:t> know </a:t>
            </a:r>
            <a:r>
              <a:rPr lang="it-IT" sz="2200" kern="300" dirty="0" err="1">
                <a:solidFill>
                  <a:schemeClr val="tx2">
                    <a:lumMod val="25000"/>
                  </a:schemeClr>
                </a:solidFill>
              </a:rPr>
              <a:t>if</a:t>
            </a:r>
            <a:r>
              <a:rPr lang="it-IT" sz="2200" kern="300" dirty="0">
                <a:solidFill>
                  <a:schemeClr val="tx2">
                    <a:lumMod val="25000"/>
                  </a:schemeClr>
                </a:solidFill>
              </a:rPr>
              <a:t> </a:t>
            </a:r>
            <a:r>
              <a:rPr lang="it-IT" sz="2200" kern="300" dirty="0" err="1">
                <a:solidFill>
                  <a:schemeClr val="tx2">
                    <a:lumMod val="25000"/>
                  </a:schemeClr>
                </a:solidFill>
              </a:rPr>
              <a:t>our</a:t>
            </a:r>
            <a:r>
              <a:rPr lang="it-IT" sz="2200" kern="300" dirty="0">
                <a:solidFill>
                  <a:schemeClr val="tx2">
                    <a:lumMod val="25000"/>
                  </a:schemeClr>
                </a:solidFill>
              </a:rPr>
              <a:t> </a:t>
            </a:r>
            <a:r>
              <a:rPr lang="it-IT" sz="2200" kern="300" dirty="0" err="1">
                <a:solidFill>
                  <a:schemeClr val="tx2">
                    <a:lumMod val="25000"/>
                  </a:schemeClr>
                </a:solidFill>
              </a:rPr>
              <a:t>priority</a:t>
            </a:r>
            <a:r>
              <a:rPr lang="it-IT" sz="2200" kern="300" dirty="0">
                <a:solidFill>
                  <a:schemeClr val="tx2">
                    <a:lumMod val="25000"/>
                  </a:schemeClr>
                </a:solidFill>
              </a:rPr>
              <a:t> </a:t>
            </a:r>
            <a:r>
              <a:rPr lang="it-IT" sz="2200" kern="300" dirty="0" err="1">
                <a:solidFill>
                  <a:schemeClr val="tx2">
                    <a:lumMod val="25000"/>
                  </a:schemeClr>
                </a:solidFill>
              </a:rPr>
              <a:t>is</a:t>
            </a:r>
            <a:r>
              <a:rPr lang="it-IT" sz="2200" kern="300" dirty="0">
                <a:solidFill>
                  <a:schemeClr val="tx2">
                    <a:lumMod val="25000"/>
                  </a:schemeClr>
                </a:solidFill>
              </a:rPr>
              <a:t> </a:t>
            </a:r>
            <a:r>
              <a:rPr lang="en-US" sz="2200" i="0" dirty="0">
                <a:solidFill>
                  <a:schemeClr val="tx2">
                    <a:lumMod val="25000"/>
                  </a:schemeClr>
                </a:solidFill>
                <a:sym typeface="Wingdings" pitchFamily="2" charset="2"/>
              </a:rPr>
              <a:t>to communicate and manage social awareness and public image of our organization; to </a:t>
            </a:r>
            <a:r>
              <a:rPr lang="en-US" sz="2200" dirty="0">
                <a:solidFill>
                  <a:schemeClr val="tx2">
                    <a:lumMod val="25000"/>
                  </a:schemeClr>
                </a:solidFill>
                <a:sym typeface="Wingdings" pitchFamily="2" charset="2"/>
              </a:rPr>
              <a:t>strengthen the sense of belonging and shared values with the staff; to c</a:t>
            </a:r>
            <a:r>
              <a:rPr lang="it-IT" sz="2200" dirty="0" err="1">
                <a:solidFill>
                  <a:schemeClr val="tx2">
                    <a:lumMod val="25000"/>
                  </a:schemeClr>
                </a:solidFill>
                <a:sym typeface="Wingdings" pitchFamily="2" charset="2"/>
              </a:rPr>
              <a:t>reate</a:t>
            </a:r>
            <a:r>
              <a:rPr lang="it-IT" sz="2200" dirty="0">
                <a:solidFill>
                  <a:schemeClr val="tx2">
                    <a:lumMod val="25000"/>
                  </a:schemeClr>
                </a:solidFill>
                <a:sym typeface="Wingdings" pitchFamily="2" charset="2"/>
              </a:rPr>
              <a:t> engagement with stakeholders or to i</a:t>
            </a:r>
            <a:r>
              <a:rPr lang="en-US" sz="2200" dirty="0" err="1">
                <a:solidFill>
                  <a:schemeClr val="tx2">
                    <a:lumMod val="25000"/>
                  </a:schemeClr>
                </a:solidFill>
                <a:sym typeface="Wingdings" pitchFamily="2" charset="2"/>
              </a:rPr>
              <a:t>mprove</a:t>
            </a:r>
            <a:r>
              <a:rPr lang="en-US" sz="2200" dirty="0">
                <a:solidFill>
                  <a:schemeClr val="tx2">
                    <a:lumMod val="25000"/>
                  </a:schemeClr>
                </a:solidFill>
                <a:sym typeface="Wingdings" pitchFamily="2" charset="2"/>
              </a:rPr>
              <a:t> brand awareness and brand loyalty.</a:t>
            </a:r>
          </a:p>
          <a:p>
            <a:pPr indent="0" algn="just">
              <a:buNone/>
            </a:pPr>
            <a:r>
              <a:rPr lang="it-IT" sz="2200" dirty="0">
                <a:solidFill>
                  <a:schemeClr val="tx2">
                    <a:lumMod val="25000"/>
                  </a:schemeClr>
                </a:solidFill>
              </a:rPr>
              <a:t>The </a:t>
            </a:r>
            <a:r>
              <a:rPr lang="en-US" sz="2200" i="0" kern="300" dirty="0">
                <a:solidFill>
                  <a:schemeClr val="tx2">
                    <a:lumMod val="25000"/>
                  </a:schemeClr>
                </a:solidFill>
              </a:rPr>
              <a:t>Canvas for Cultural Heritage will also identify the output of the process: video, podcast, book, article etc. Another essential step for starting making the story.</a:t>
            </a:r>
            <a:endParaRPr lang="en-US" sz="2200" dirty="0">
              <a:solidFill>
                <a:schemeClr val="tx2">
                  <a:lumMod val="25000"/>
                </a:schemeClr>
              </a:solidFill>
              <a:sym typeface="Wingdings" pitchFamily="2" charset="2"/>
            </a:endParaRPr>
          </a:p>
        </p:txBody>
      </p:sp>
      <p:sp>
        <p:nvSpPr>
          <p:cNvPr id="4" name="Rettangolo 3"/>
          <p:cNvSpPr/>
          <p:nvPr/>
        </p:nvSpPr>
        <p:spPr>
          <a:xfrm>
            <a:off x="3048000" y="330398"/>
            <a:ext cx="6096000" cy="584775"/>
          </a:xfrm>
          <a:prstGeom prst="rect">
            <a:avLst/>
          </a:prstGeom>
        </p:spPr>
        <p:txBody>
          <a:bodyPr>
            <a:spAutoFit/>
          </a:bodyPr>
          <a:lstStyle/>
          <a:p>
            <a:pPr algn="ctr"/>
            <a:r>
              <a:rPr lang="en-US" sz="3200" b="1" dirty="0">
                <a:solidFill>
                  <a:schemeClr val="tx2">
                    <a:lumMod val="25000"/>
                  </a:schemeClr>
                </a:solidFill>
              </a:rPr>
              <a:t>2. VISIONING</a:t>
            </a:r>
            <a:endParaRPr lang="it-IT" sz="2400" b="1" dirty="0">
              <a:solidFill>
                <a:schemeClr val="tx2">
                  <a:lumMod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14845" y="1303170"/>
            <a:ext cx="10370351" cy="5131187"/>
          </a:xfrm>
        </p:spPr>
        <p:txBody>
          <a:bodyPr>
            <a:normAutofit/>
          </a:bodyPr>
          <a:lstStyle/>
          <a:p>
            <a:pPr indent="0" algn="just">
              <a:buNone/>
            </a:pPr>
            <a:r>
              <a:rPr lang="en-US" sz="2400" dirty="0">
                <a:solidFill>
                  <a:schemeClr val="tx2">
                    <a:lumMod val="25000"/>
                  </a:schemeClr>
                </a:solidFill>
              </a:rPr>
              <a:t>At this stage, thanks to </a:t>
            </a:r>
            <a:r>
              <a:rPr lang="it-IT" sz="2400" dirty="0">
                <a:solidFill>
                  <a:schemeClr val="tx2">
                    <a:lumMod val="25000"/>
                  </a:schemeClr>
                </a:solidFill>
              </a:rPr>
              <a:t>the </a:t>
            </a:r>
            <a:r>
              <a:rPr lang="en-US" sz="2400" b="1" i="0" kern="300" dirty="0">
                <a:solidFill>
                  <a:schemeClr val="tx2">
                    <a:lumMod val="25000"/>
                  </a:schemeClr>
                </a:solidFill>
              </a:rPr>
              <a:t>Canvas for Cultural Heritage,</a:t>
            </a:r>
            <a:r>
              <a:rPr lang="en-US" sz="2400" dirty="0">
                <a:solidFill>
                  <a:schemeClr val="tx2">
                    <a:lumMod val="25000"/>
                  </a:schemeClr>
                </a:solidFill>
              </a:rPr>
              <a:t> we know what operational tools we are going to use for communicate our story: book, video, pictures, podcast etc.</a:t>
            </a:r>
          </a:p>
          <a:p>
            <a:pPr indent="0" algn="just">
              <a:buNone/>
            </a:pPr>
            <a:r>
              <a:rPr lang="en-US" sz="2400" i="0" kern="300" dirty="0">
                <a:solidFill>
                  <a:schemeClr val="tx2">
                    <a:lumMod val="25000"/>
                  </a:schemeClr>
                </a:solidFill>
              </a:rPr>
              <a:t>Now it is time to </a:t>
            </a:r>
            <a:r>
              <a:rPr lang="en-US" sz="2400" kern="300" dirty="0">
                <a:solidFill>
                  <a:schemeClr val="tx2">
                    <a:lumMod val="25000"/>
                  </a:schemeClr>
                </a:solidFill>
              </a:rPr>
              <a:t>make the story. </a:t>
            </a:r>
          </a:p>
          <a:p>
            <a:pPr indent="0" algn="just">
              <a:buNone/>
            </a:pPr>
            <a:r>
              <a:rPr lang="en-US" sz="2400" i="0" kern="300" dirty="0">
                <a:solidFill>
                  <a:schemeClr val="tx2">
                    <a:lumMod val="25000"/>
                  </a:schemeClr>
                </a:solidFill>
              </a:rPr>
              <a:t>The tool </a:t>
            </a:r>
            <a:r>
              <a:rPr lang="en-US" sz="2400" b="1" dirty="0">
                <a:solidFill>
                  <a:schemeClr val="tx2">
                    <a:lumMod val="25000"/>
                  </a:schemeClr>
                </a:solidFill>
              </a:rPr>
              <a:t>Storyboard </a:t>
            </a:r>
            <a:r>
              <a:rPr lang="en-US" sz="2400" b="1" i="0" kern="300" dirty="0">
                <a:solidFill>
                  <a:schemeClr val="tx2">
                    <a:lumMod val="25000"/>
                  </a:schemeClr>
                </a:solidFill>
              </a:rPr>
              <a:t>for Cultural Heritage</a:t>
            </a:r>
            <a:r>
              <a:rPr lang="en-US" sz="2400" i="0" kern="300" dirty="0">
                <a:solidFill>
                  <a:schemeClr val="tx2">
                    <a:lumMod val="25000"/>
                  </a:schemeClr>
                </a:solidFill>
              </a:rPr>
              <a:t>, developed by</a:t>
            </a:r>
            <a:r>
              <a:rPr lang="en-US" sz="2400" b="1" i="0" kern="300" dirty="0">
                <a:solidFill>
                  <a:schemeClr val="tx2">
                    <a:lumMod val="25000"/>
                  </a:schemeClr>
                </a:solidFill>
              </a:rPr>
              <a:t> </a:t>
            </a:r>
            <a:r>
              <a:rPr lang="en-US" sz="2400" i="0" kern="300" dirty="0">
                <a:solidFill>
                  <a:schemeClr val="tx2">
                    <a:lumMod val="25000"/>
                  </a:schemeClr>
                </a:solidFill>
              </a:rPr>
              <a:t>MARHER project, will help us in achieving this goal.</a:t>
            </a:r>
            <a:r>
              <a:rPr lang="en-US" sz="2400" b="1" i="0" kern="300" dirty="0">
                <a:solidFill>
                  <a:schemeClr val="tx2">
                    <a:lumMod val="25000"/>
                  </a:schemeClr>
                </a:solidFill>
              </a:rPr>
              <a:t> </a:t>
            </a:r>
          </a:p>
          <a:p>
            <a:pPr indent="0" algn="just">
              <a:buNone/>
            </a:pPr>
            <a:r>
              <a:rPr lang="en-US" sz="2400" b="1" kern="300" dirty="0">
                <a:solidFill>
                  <a:schemeClr val="tx2">
                    <a:lumMod val="25000"/>
                  </a:schemeClr>
                </a:solidFill>
              </a:rPr>
              <a:t>Making story consists in:</a:t>
            </a:r>
            <a:r>
              <a:rPr lang="en-US" sz="2400" kern="300" dirty="0">
                <a:solidFill>
                  <a:schemeClr val="tx2">
                    <a:lumMod val="25000"/>
                  </a:schemeClr>
                </a:solidFill>
              </a:rPr>
              <a:t> a) collecting all the elements of the narrative capital (pictures, video, interview, text etc.) we previously identified for developing the story; b) to portion them in autonomous single parts of a unique story; c) to distribute them in a plot that is able to engage your audience; d) to create interaction between the elements of the narrative capital and additional emotional contents like music, sounds effects etc. if presents. The last stage of the process is to release the story.</a:t>
            </a:r>
          </a:p>
          <a:p>
            <a:pPr indent="0">
              <a:buNone/>
            </a:pPr>
            <a:endParaRPr lang="en-US" sz="2400" kern="300" dirty="0">
              <a:solidFill>
                <a:schemeClr val="tx2">
                  <a:lumMod val="25000"/>
                </a:schemeClr>
              </a:solidFill>
            </a:endParaRPr>
          </a:p>
          <a:p>
            <a:pPr indent="0">
              <a:buNone/>
            </a:pPr>
            <a:endParaRPr lang="it-IT" dirty="0">
              <a:solidFill>
                <a:schemeClr val="tx2">
                  <a:lumMod val="25000"/>
                </a:schemeClr>
              </a:solidFill>
            </a:endParaRPr>
          </a:p>
        </p:txBody>
      </p:sp>
      <p:sp>
        <p:nvSpPr>
          <p:cNvPr id="4" name="Titolo 3"/>
          <p:cNvSpPr>
            <a:spLocks noGrp="1"/>
          </p:cNvSpPr>
          <p:nvPr>
            <p:ph type="title"/>
          </p:nvPr>
        </p:nvSpPr>
        <p:spPr>
          <a:xfrm>
            <a:off x="1214845" y="494770"/>
            <a:ext cx="9601200" cy="530594"/>
          </a:xfrm>
          <a:prstGeom prst="rect">
            <a:avLst/>
          </a:prstGeom>
        </p:spPr>
        <p:txBody>
          <a:bodyPr>
            <a:spAutoFit/>
          </a:bodyPr>
          <a:lstStyle/>
          <a:p>
            <a:pPr algn="ctr"/>
            <a:r>
              <a:rPr lang="en-US" sz="3200" b="1" dirty="0">
                <a:solidFill>
                  <a:schemeClr val="tx2">
                    <a:lumMod val="25000"/>
                  </a:schemeClr>
                </a:solidFill>
              </a:rPr>
              <a:t>3. MAKING</a:t>
            </a:r>
            <a:endParaRPr lang="it-IT" sz="2000" b="1" dirty="0">
              <a:solidFill>
                <a:schemeClr val="tx2">
                  <a:lumMod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86185" y="1113218"/>
            <a:ext cx="10711544" cy="5402930"/>
          </a:xfrm>
        </p:spPr>
        <p:txBody>
          <a:bodyPr>
            <a:noAutofit/>
          </a:bodyPr>
          <a:lstStyle/>
          <a:p>
            <a:pPr indent="0" algn="just">
              <a:buNone/>
            </a:pPr>
            <a:r>
              <a:rPr lang="en-US" sz="2200" dirty="0">
                <a:solidFill>
                  <a:schemeClr val="tx2">
                    <a:lumMod val="25000"/>
                  </a:schemeClr>
                </a:solidFill>
              </a:rPr>
              <a:t>Also in storytelling it is important to monitor the progress and effectiveness of communication. Some key performance indicators (which vary according to the strategy we have decided to implement) that can help us are:</a:t>
            </a:r>
          </a:p>
          <a:p>
            <a:pPr indent="0" algn="just">
              <a:buFont typeface="Wingdings" pitchFamily="2" charset="2"/>
              <a:buChar char="§"/>
            </a:pPr>
            <a:r>
              <a:rPr lang="it-IT" sz="2200" dirty="0">
                <a:solidFill>
                  <a:schemeClr val="tx2">
                    <a:lumMod val="25000"/>
                  </a:schemeClr>
                </a:solidFill>
              </a:rPr>
              <a:t> surveys</a:t>
            </a:r>
          </a:p>
          <a:p>
            <a:pPr indent="0" algn="just">
              <a:buFont typeface="Wingdings" pitchFamily="2" charset="2"/>
              <a:buChar char="§"/>
            </a:pPr>
            <a:r>
              <a:rPr lang="it-IT" sz="2200" dirty="0">
                <a:solidFill>
                  <a:schemeClr val="tx2">
                    <a:lumMod val="25000"/>
                  </a:schemeClr>
                </a:solidFill>
              </a:rPr>
              <a:t> interviews</a:t>
            </a:r>
          </a:p>
          <a:p>
            <a:pPr indent="0" algn="just">
              <a:buFont typeface="Wingdings" pitchFamily="2" charset="2"/>
              <a:buChar char="§"/>
            </a:pPr>
            <a:r>
              <a:rPr lang="en-US" sz="2200" dirty="0">
                <a:solidFill>
                  <a:schemeClr val="tx2">
                    <a:lumMod val="25000"/>
                  </a:schemeClr>
                </a:solidFill>
              </a:rPr>
              <a:t> attendance at company sites and event </a:t>
            </a:r>
          </a:p>
          <a:p>
            <a:pPr indent="0" algn="just">
              <a:buFont typeface="Wingdings" pitchFamily="2" charset="2"/>
              <a:buChar char="§"/>
            </a:pPr>
            <a:r>
              <a:rPr lang="en-US" sz="2200" dirty="0">
                <a:solidFill>
                  <a:schemeClr val="tx2">
                    <a:lumMod val="25000"/>
                  </a:schemeClr>
                </a:solidFill>
              </a:rPr>
              <a:t> number of visitors to the museum/archives/sales points...</a:t>
            </a:r>
            <a:endParaRPr lang="it-IT" sz="2200" dirty="0">
              <a:solidFill>
                <a:schemeClr val="tx2">
                  <a:lumMod val="25000"/>
                </a:schemeClr>
              </a:solidFill>
            </a:endParaRPr>
          </a:p>
          <a:p>
            <a:pPr indent="0" algn="just">
              <a:buFont typeface="Wingdings" pitchFamily="2" charset="2"/>
              <a:buChar char="§"/>
            </a:pPr>
            <a:r>
              <a:rPr lang="it-IT" sz="2200" dirty="0">
                <a:solidFill>
                  <a:schemeClr val="tx2">
                    <a:lumMod val="25000"/>
                  </a:schemeClr>
                </a:solidFill>
              </a:rPr>
              <a:t> </a:t>
            </a:r>
            <a:r>
              <a:rPr lang="it-IT" sz="2200" dirty="0" err="1">
                <a:solidFill>
                  <a:schemeClr val="tx2">
                    <a:lumMod val="25000"/>
                  </a:schemeClr>
                </a:solidFill>
              </a:rPr>
              <a:t>interaction</a:t>
            </a:r>
            <a:r>
              <a:rPr lang="it-IT" sz="2200" dirty="0">
                <a:solidFill>
                  <a:schemeClr val="tx2">
                    <a:lumMod val="25000"/>
                  </a:schemeClr>
                </a:solidFill>
              </a:rPr>
              <a:t> on social </a:t>
            </a:r>
            <a:r>
              <a:rPr lang="it-IT" sz="2200" dirty="0" err="1">
                <a:solidFill>
                  <a:schemeClr val="tx2">
                    <a:lumMod val="25000"/>
                  </a:schemeClr>
                </a:solidFill>
              </a:rPr>
              <a:t>channels</a:t>
            </a:r>
            <a:endParaRPr lang="it-IT" sz="2200" dirty="0">
              <a:solidFill>
                <a:schemeClr val="tx2">
                  <a:lumMod val="25000"/>
                </a:schemeClr>
              </a:solidFill>
            </a:endParaRPr>
          </a:p>
          <a:p>
            <a:pPr indent="0" algn="just">
              <a:buFont typeface="Wingdings" pitchFamily="2" charset="2"/>
              <a:buChar char="§"/>
            </a:pPr>
            <a:r>
              <a:rPr lang="it-IT" sz="2200" dirty="0">
                <a:solidFill>
                  <a:schemeClr val="tx2">
                    <a:lumMod val="25000"/>
                  </a:schemeClr>
                </a:solidFill>
              </a:rPr>
              <a:t> insights</a:t>
            </a:r>
            <a:endParaRPr lang="en-US" sz="2200" dirty="0">
              <a:solidFill>
                <a:schemeClr val="tx2">
                  <a:lumMod val="25000"/>
                </a:schemeClr>
              </a:solidFill>
            </a:endParaRPr>
          </a:p>
          <a:p>
            <a:pPr indent="0" algn="just">
              <a:buFont typeface="Wingdings" pitchFamily="2" charset="2"/>
              <a:buChar char="§"/>
            </a:pPr>
            <a:r>
              <a:rPr lang="en-US" sz="2200" dirty="0">
                <a:solidFill>
                  <a:schemeClr val="tx2">
                    <a:lumMod val="25000"/>
                  </a:schemeClr>
                </a:solidFill>
              </a:rPr>
              <a:t> feedback from stakeholders and their level of involvement</a:t>
            </a:r>
          </a:p>
          <a:p>
            <a:pPr indent="0" algn="just">
              <a:buNone/>
            </a:pPr>
            <a:r>
              <a:rPr lang="en-US" sz="2200" dirty="0">
                <a:solidFill>
                  <a:schemeClr val="tx2">
                    <a:lumMod val="25000"/>
                  </a:schemeClr>
                </a:solidFill>
              </a:rPr>
              <a:t>The objective of the controlling step is also to get into the story to adapt and modify it on the base on the data and reaction collected.</a:t>
            </a:r>
            <a:endParaRPr lang="it-IT" sz="2200" dirty="0">
              <a:solidFill>
                <a:schemeClr val="tx2">
                  <a:lumMod val="25000"/>
                </a:schemeClr>
              </a:solidFill>
            </a:endParaRPr>
          </a:p>
        </p:txBody>
      </p:sp>
      <p:sp>
        <p:nvSpPr>
          <p:cNvPr id="4" name="Titolo 3"/>
          <p:cNvSpPr>
            <a:spLocks noGrp="1"/>
          </p:cNvSpPr>
          <p:nvPr>
            <p:ph type="title"/>
          </p:nvPr>
        </p:nvSpPr>
        <p:spPr>
          <a:xfrm>
            <a:off x="1295400" y="341852"/>
            <a:ext cx="9601200" cy="530594"/>
          </a:xfrm>
          <a:prstGeom prst="rect">
            <a:avLst/>
          </a:prstGeom>
        </p:spPr>
        <p:txBody>
          <a:bodyPr>
            <a:spAutoFit/>
          </a:bodyPr>
          <a:lstStyle/>
          <a:p>
            <a:pPr algn="ctr"/>
            <a:r>
              <a:rPr lang="en-US" sz="3200" b="1" dirty="0">
                <a:solidFill>
                  <a:schemeClr val="tx2">
                    <a:lumMod val="25000"/>
                  </a:schemeClr>
                </a:solidFill>
              </a:rPr>
              <a:t>4. CONTROLLING</a:t>
            </a:r>
            <a:endParaRPr lang="it-IT" sz="2000" b="1" dirty="0">
              <a:solidFill>
                <a:schemeClr val="tx2">
                  <a:lumMod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33302" y="1939834"/>
            <a:ext cx="8634548" cy="2880360"/>
          </a:xfrm>
        </p:spPr>
        <p:txBody>
          <a:bodyPr>
            <a:noAutofit/>
          </a:bodyPr>
          <a:lstStyle/>
          <a:p>
            <a:pPr algn="ctr"/>
            <a:r>
              <a:rPr lang="it-IT" sz="8800" b="1" dirty="0">
                <a:ln>
                  <a:solidFill>
                    <a:schemeClr val="tx2">
                      <a:lumMod val="10000"/>
                    </a:schemeClr>
                  </a:solidFill>
                </a:ln>
                <a:solidFill>
                  <a:schemeClr val="tx2">
                    <a:lumMod val="25000"/>
                  </a:schemeClr>
                </a:solidFill>
                <a:effectLst>
                  <a:outerShdw blurRad="38100" dist="38100" dir="2700000" algn="tl">
                    <a:srgbClr val="000000">
                      <a:alpha val="43137"/>
                    </a:srgbClr>
                  </a:outerShdw>
                </a:effectLst>
              </a:rPr>
              <a:t>How to </a:t>
            </a:r>
            <a:r>
              <a:rPr lang="it-IT" sz="8800" b="1" dirty="0" err="1">
                <a:ln>
                  <a:solidFill>
                    <a:schemeClr val="tx2">
                      <a:lumMod val="10000"/>
                    </a:schemeClr>
                  </a:solidFill>
                </a:ln>
                <a:solidFill>
                  <a:schemeClr val="tx2">
                    <a:lumMod val="25000"/>
                  </a:schemeClr>
                </a:solidFill>
                <a:effectLst>
                  <a:outerShdw blurRad="38100" dist="38100" dir="2700000" algn="tl">
                    <a:srgbClr val="000000">
                      <a:alpha val="43137"/>
                    </a:srgbClr>
                  </a:outerShdw>
                </a:effectLst>
              </a:rPr>
              <a:t>channel</a:t>
            </a:r>
            <a:r>
              <a:rPr lang="it-IT" sz="8800" b="1" dirty="0">
                <a:ln>
                  <a:solidFill>
                    <a:schemeClr val="tx2">
                      <a:lumMod val="10000"/>
                    </a:schemeClr>
                  </a:solidFill>
                </a:ln>
                <a:solidFill>
                  <a:schemeClr val="tx2">
                    <a:lumMod val="25000"/>
                  </a:schemeClr>
                </a:solidFill>
                <a:effectLst>
                  <a:outerShdw blurRad="38100" dist="38100" dir="2700000" algn="tl">
                    <a:srgbClr val="000000">
                      <a:alpha val="43137"/>
                    </a:srgbClr>
                  </a:outerShdw>
                </a:effectLst>
              </a:rPr>
              <a:t> stories</a:t>
            </a:r>
            <a:endParaRPr lang="it-IT" sz="8800" dirty="0">
              <a:ln>
                <a:solidFill>
                  <a:schemeClr val="tx2">
                    <a:lumMod val="10000"/>
                  </a:schemeClr>
                </a:solidFill>
              </a:l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4033" y="306619"/>
            <a:ext cx="9836331" cy="5397896"/>
          </a:xfrm>
        </p:spPr>
        <p:txBody>
          <a:bodyPr>
            <a:noAutofit/>
          </a:bodyPr>
          <a:lstStyle/>
          <a:p>
            <a:pPr>
              <a:buNone/>
            </a:pPr>
            <a:r>
              <a:rPr lang="en-US" sz="2400" dirty="0">
                <a:solidFill>
                  <a:schemeClr val="tx2">
                    <a:lumMod val="25000"/>
                  </a:schemeClr>
                </a:solidFill>
              </a:rPr>
              <a:t>Stories can be channeled through different platforms done:</a:t>
            </a:r>
            <a:br>
              <a:rPr lang="en-US" sz="2400" dirty="0">
                <a:solidFill>
                  <a:schemeClr val="tx2">
                    <a:lumMod val="25000"/>
                  </a:schemeClr>
                </a:solidFill>
              </a:rPr>
            </a:br>
            <a:br>
              <a:rPr lang="en-US" sz="2400" dirty="0">
                <a:solidFill>
                  <a:schemeClr val="tx2">
                    <a:lumMod val="25000"/>
                  </a:schemeClr>
                </a:solidFill>
              </a:rPr>
            </a:br>
            <a:r>
              <a:rPr lang="en-US" sz="2400" b="1" dirty="0">
                <a:solidFill>
                  <a:schemeClr val="tx2">
                    <a:lumMod val="25000"/>
                  </a:schemeClr>
                </a:solidFill>
              </a:rPr>
              <a:t>Off-line:</a:t>
            </a:r>
            <a:br>
              <a:rPr lang="en-US" sz="2400" dirty="0">
                <a:solidFill>
                  <a:schemeClr val="tx2">
                    <a:lumMod val="25000"/>
                  </a:schemeClr>
                </a:solidFill>
              </a:rPr>
            </a:br>
            <a:br>
              <a:rPr lang="en-US" sz="2400" dirty="0">
                <a:solidFill>
                  <a:schemeClr val="tx2">
                    <a:lumMod val="25000"/>
                  </a:schemeClr>
                </a:solidFill>
              </a:rPr>
            </a:br>
            <a:r>
              <a:rPr lang="en-US" sz="2400" dirty="0">
                <a:solidFill>
                  <a:schemeClr val="tx2">
                    <a:lumMod val="25000"/>
                  </a:schemeClr>
                </a:solidFill>
              </a:rPr>
              <a:t>- traditional writing texts like books and articles;</a:t>
            </a:r>
            <a:br>
              <a:rPr lang="en-US" sz="2400" dirty="0">
                <a:solidFill>
                  <a:schemeClr val="tx2">
                    <a:lumMod val="25000"/>
                  </a:schemeClr>
                </a:solidFill>
              </a:rPr>
            </a:br>
            <a:r>
              <a:rPr lang="en-US" sz="2400" dirty="0">
                <a:solidFill>
                  <a:schemeClr val="tx2">
                    <a:lumMod val="25000"/>
                  </a:schemeClr>
                </a:solidFill>
              </a:rPr>
              <a:t>- corporate museums and catalogs;</a:t>
            </a:r>
            <a:br>
              <a:rPr lang="en-US" sz="2400" dirty="0">
                <a:solidFill>
                  <a:schemeClr val="tx2">
                    <a:lumMod val="25000"/>
                  </a:schemeClr>
                </a:solidFill>
              </a:rPr>
            </a:br>
            <a:r>
              <a:rPr lang="en-US" sz="2400" dirty="0">
                <a:solidFill>
                  <a:schemeClr val="tx2">
                    <a:lumMod val="25000"/>
                  </a:schemeClr>
                </a:solidFill>
              </a:rPr>
              <a:t>- pictures exhibitions;</a:t>
            </a:r>
            <a:br>
              <a:rPr lang="en-US" sz="2400" dirty="0">
                <a:solidFill>
                  <a:schemeClr val="tx2">
                    <a:lumMod val="25000"/>
                  </a:schemeClr>
                </a:solidFill>
              </a:rPr>
            </a:br>
            <a:br>
              <a:rPr lang="en-US" sz="2400" dirty="0">
                <a:solidFill>
                  <a:schemeClr val="tx2">
                    <a:lumMod val="25000"/>
                  </a:schemeClr>
                </a:solidFill>
              </a:rPr>
            </a:br>
            <a:r>
              <a:rPr lang="en-US" sz="2400" b="1" dirty="0">
                <a:solidFill>
                  <a:schemeClr val="tx2">
                    <a:lumMod val="25000"/>
                  </a:schemeClr>
                </a:solidFill>
              </a:rPr>
              <a:t>Online</a:t>
            </a:r>
            <a:r>
              <a:rPr lang="en-US" sz="2400" dirty="0">
                <a:solidFill>
                  <a:schemeClr val="tx2">
                    <a:lumMod val="25000"/>
                  </a:schemeClr>
                </a:solidFill>
              </a:rPr>
              <a:t> through Digital Storytelling: </a:t>
            </a:r>
            <a:br>
              <a:rPr lang="en-US" sz="2400" dirty="0">
                <a:solidFill>
                  <a:schemeClr val="tx2">
                    <a:lumMod val="25000"/>
                  </a:schemeClr>
                </a:solidFill>
              </a:rPr>
            </a:br>
            <a:br>
              <a:rPr lang="en-US" sz="2400" dirty="0">
                <a:solidFill>
                  <a:schemeClr val="tx2">
                    <a:lumMod val="25000"/>
                  </a:schemeClr>
                </a:solidFill>
              </a:rPr>
            </a:br>
            <a:r>
              <a:rPr lang="en-US" sz="2400" i="1" dirty="0">
                <a:solidFill>
                  <a:schemeClr val="tx2">
                    <a:lumMod val="25000"/>
                  </a:schemeClr>
                </a:solidFill>
              </a:rPr>
              <a:t>“…digital storytelling combines the best of two worlds: the "new world" of digitized video, photography and art, and the "old world" of telling stories.”</a:t>
            </a:r>
            <a:br>
              <a:rPr lang="en-US" sz="2400" i="1" dirty="0">
                <a:solidFill>
                  <a:schemeClr val="tx2">
                    <a:lumMod val="25000"/>
                  </a:schemeClr>
                </a:solidFill>
              </a:rPr>
            </a:br>
            <a:br>
              <a:rPr lang="en-US" sz="2400" i="1" dirty="0">
                <a:solidFill>
                  <a:schemeClr val="tx2">
                    <a:lumMod val="25000"/>
                  </a:schemeClr>
                </a:solidFill>
              </a:rPr>
            </a:br>
            <a:r>
              <a:rPr lang="en-US" sz="2400" i="1" dirty="0">
                <a:solidFill>
                  <a:schemeClr val="tx2">
                    <a:lumMod val="25000"/>
                  </a:schemeClr>
                </a:solidFill>
              </a:rPr>
              <a:t>Dana Atchley, Digital Storytelling pioneer</a:t>
            </a:r>
            <a:br>
              <a:rPr lang="en-US" sz="2400" i="1" dirty="0">
                <a:solidFill>
                  <a:schemeClr val="tx2">
                    <a:lumMod val="25000"/>
                  </a:schemeClr>
                </a:solidFill>
              </a:rPr>
            </a:br>
            <a:br>
              <a:rPr lang="en-US" sz="2400" i="1" dirty="0">
                <a:solidFill>
                  <a:schemeClr val="tx2">
                    <a:lumMod val="25000"/>
                  </a:schemeClr>
                </a:solidFill>
              </a:rPr>
            </a:br>
            <a:r>
              <a:rPr lang="en-US" sz="2400" i="1" dirty="0">
                <a:solidFill>
                  <a:schemeClr val="tx2">
                    <a:lumMod val="25000"/>
                  </a:schemeClr>
                </a:solidFill>
              </a:rPr>
              <a:t>Examples of digital storytelling are: websites, blog, podcast, short videos</a:t>
            </a:r>
            <a:br>
              <a:rPr lang="en-US" sz="2400" dirty="0">
                <a:solidFill>
                  <a:schemeClr val="tx2">
                    <a:lumMod val="25000"/>
                  </a:schemeClr>
                </a:solidFill>
              </a:rPr>
            </a:br>
            <a:br>
              <a:rPr lang="en-US" sz="2400" dirty="0">
                <a:solidFill>
                  <a:schemeClr val="tx2">
                    <a:lumMod val="25000"/>
                  </a:schemeClr>
                </a:solidFill>
              </a:rPr>
            </a:br>
            <a:br>
              <a:rPr lang="en-US" sz="2400" dirty="0">
                <a:solidFill>
                  <a:schemeClr val="tx2">
                    <a:lumMod val="25000"/>
                  </a:schemeClr>
                </a:solidFill>
              </a:rPr>
            </a:br>
            <a:br>
              <a:rPr lang="en-US" sz="2400" dirty="0">
                <a:solidFill>
                  <a:schemeClr val="tx2">
                    <a:lumMod val="25000"/>
                  </a:schemeClr>
                </a:solidFill>
              </a:rPr>
            </a:br>
            <a:br>
              <a:rPr lang="en-US" sz="2400" dirty="0">
                <a:solidFill>
                  <a:schemeClr val="tx2">
                    <a:lumMod val="25000"/>
                  </a:schemeClr>
                </a:solidFill>
              </a:rPr>
            </a:br>
            <a:br>
              <a:rPr lang="en-US" sz="2400" dirty="0">
                <a:solidFill>
                  <a:schemeClr val="tx2">
                    <a:lumMod val="25000"/>
                  </a:schemeClr>
                </a:solidFill>
              </a:rPr>
            </a:br>
            <a:br>
              <a:rPr lang="en-US" sz="3200" dirty="0">
                <a:solidFill>
                  <a:schemeClr val="tx2">
                    <a:lumMod val="10000"/>
                  </a:schemeClr>
                </a:solidFill>
              </a:rPr>
            </a:br>
            <a:endParaRPr lang="it-IT" sz="3200" dirty="0">
              <a:solidFill>
                <a:schemeClr val="tx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73247" y="2629859"/>
            <a:ext cx="6456647" cy="1598282"/>
          </a:xfrm>
        </p:spPr>
        <p:txBody>
          <a:bodyPr>
            <a:noAutofit/>
          </a:bodyPr>
          <a:lstStyle/>
          <a:p>
            <a:pPr algn="ctr"/>
            <a:r>
              <a:rPr lang="it-IT" sz="5400" b="1" dirty="0">
                <a:ln>
                  <a:solidFill>
                    <a:schemeClr val="tx2">
                      <a:lumMod val="10000"/>
                    </a:schemeClr>
                  </a:solidFill>
                </a:ln>
                <a:solidFill>
                  <a:schemeClr val="accent1">
                    <a:lumMod val="65000"/>
                  </a:schemeClr>
                </a:solidFill>
                <a:effectLst>
                  <a:outerShdw blurRad="38100" dist="38100" dir="2700000" algn="tl">
                    <a:srgbClr val="000000">
                      <a:alpha val="43137"/>
                    </a:srgbClr>
                  </a:outerShdw>
                </a:effectLst>
              </a:rPr>
              <a:t>STORYTELLING AS A BUZZWORD</a:t>
            </a:r>
            <a:endParaRPr lang="it-IT" sz="5400" dirty="0">
              <a:ln>
                <a:solidFill>
                  <a:schemeClr val="tx2">
                    <a:lumMod val="10000"/>
                  </a:schemeClr>
                </a:solidFill>
              </a:ln>
              <a:solidFill>
                <a:schemeClr val="accent1">
                  <a:lumMod val="6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32260" y="2943427"/>
            <a:ext cx="6296298" cy="971146"/>
          </a:xfrm>
        </p:spPr>
        <p:txBody>
          <a:bodyPr>
            <a:noAutofit/>
          </a:bodyPr>
          <a:lstStyle/>
          <a:p>
            <a:pPr algn="ctr"/>
            <a:r>
              <a:rPr lang="it-IT" sz="5400" b="1" dirty="0">
                <a:ln>
                  <a:solidFill>
                    <a:schemeClr val="tx2">
                      <a:lumMod val="10000"/>
                    </a:schemeClr>
                  </a:solidFill>
                </a:ln>
                <a:solidFill>
                  <a:schemeClr val="accent1">
                    <a:lumMod val="65000"/>
                  </a:schemeClr>
                </a:solidFill>
                <a:effectLst>
                  <a:outerShdw blurRad="38100" dist="38100" dir="2700000" algn="tl">
                    <a:srgbClr val="000000">
                      <a:alpha val="43137"/>
                    </a:srgbClr>
                  </a:outerShdw>
                </a:effectLst>
              </a:rPr>
              <a:t>STORYTELLING TIPS</a:t>
            </a:r>
            <a:endParaRPr lang="it-IT" sz="5400" dirty="0">
              <a:ln>
                <a:solidFill>
                  <a:schemeClr val="tx2">
                    <a:lumMod val="10000"/>
                  </a:schemeClr>
                </a:solidFill>
              </a:ln>
              <a:solidFill>
                <a:schemeClr val="accent1">
                  <a:lumMod val="6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71600" y="457200"/>
            <a:ext cx="9601200" cy="5969726"/>
          </a:xfrm>
        </p:spPr>
        <p:txBody>
          <a:bodyPr>
            <a:normAutofit fontScale="92500" lnSpcReduction="20000"/>
          </a:bodyPr>
          <a:lstStyle/>
          <a:p>
            <a:endParaRPr lang="it-IT" dirty="0">
              <a:solidFill>
                <a:schemeClr val="tx2">
                  <a:lumMod val="25000"/>
                </a:schemeClr>
              </a:solidFill>
            </a:endParaRPr>
          </a:p>
          <a:p>
            <a:pPr>
              <a:buNone/>
            </a:pPr>
            <a:r>
              <a:rPr lang="en-US" dirty="0">
                <a:solidFill>
                  <a:schemeClr val="tx2">
                    <a:lumMod val="25000"/>
                  </a:schemeClr>
                </a:solidFill>
              </a:rPr>
              <a:t>	</a:t>
            </a:r>
            <a:r>
              <a:rPr lang="en-US" sz="2400" dirty="0">
                <a:solidFill>
                  <a:schemeClr val="tx2">
                    <a:lumMod val="25000"/>
                  </a:schemeClr>
                </a:solidFill>
              </a:rPr>
              <a:t>We propose a useful model for applying the tips of storytelling to cultural heritage (from the </a:t>
            </a:r>
            <a:r>
              <a:rPr lang="en-US" sz="2400" dirty="0" err="1">
                <a:solidFill>
                  <a:schemeClr val="tx2">
                    <a:lumMod val="25000"/>
                  </a:schemeClr>
                </a:solidFill>
              </a:rPr>
              <a:t>Europeana</a:t>
            </a:r>
            <a:r>
              <a:rPr lang="en-US" sz="2400" dirty="0">
                <a:solidFill>
                  <a:schemeClr val="tx2">
                    <a:lumMod val="25000"/>
                  </a:schemeClr>
                </a:solidFill>
              </a:rPr>
              <a:t> website: https://pro.europeana.eu/)</a:t>
            </a:r>
            <a:endParaRPr lang="it-IT" dirty="0">
              <a:solidFill>
                <a:schemeClr val="tx2">
                  <a:lumMod val="25000"/>
                </a:schemeClr>
              </a:solidFill>
            </a:endParaRPr>
          </a:p>
          <a:p>
            <a:r>
              <a:rPr lang="it-IT" b="1" dirty="0">
                <a:solidFill>
                  <a:schemeClr val="tx2">
                    <a:lumMod val="25000"/>
                  </a:schemeClr>
                </a:solidFill>
              </a:rPr>
              <a:t>BE PERSONAL</a:t>
            </a:r>
            <a:r>
              <a:rPr lang="it-IT" dirty="0">
                <a:solidFill>
                  <a:schemeClr val="tx2">
                    <a:lumMod val="25000"/>
                  </a:schemeClr>
                </a:solidFill>
              </a:rPr>
              <a:t>: </a:t>
            </a:r>
            <a:r>
              <a:rPr lang="en-US" dirty="0">
                <a:solidFill>
                  <a:schemeClr val="tx2">
                    <a:lumMod val="25000"/>
                  </a:schemeClr>
                </a:solidFill>
              </a:rPr>
              <a:t>Personal stories can bring the past to life and help people relate to history on an emotional level. Consider the human significance of cultural </a:t>
            </a:r>
            <a:r>
              <a:rPr lang="en-US" dirty="0" err="1">
                <a:solidFill>
                  <a:schemeClr val="tx2">
                    <a:lumMod val="25000"/>
                  </a:schemeClr>
                </a:solidFill>
              </a:rPr>
              <a:t>artefacts</a:t>
            </a:r>
            <a:r>
              <a:rPr lang="en-US" dirty="0">
                <a:solidFill>
                  <a:schemeClr val="tx2">
                    <a:lumMod val="25000"/>
                  </a:schemeClr>
                </a:solidFill>
              </a:rPr>
              <a:t> and sites. Help people imagine themselves in someone else’s shoes.</a:t>
            </a:r>
            <a:endParaRPr lang="it-IT" dirty="0">
              <a:solidFill>
                <a:schemeClr val="tx2">
                  <a:lumMod val="25000"/>
                </a:schemeClr>
              </a:solidFill>
            </a:endParaRPr>
          </a:p>
          <a:p>
            <a:r>
              <a:rPr lang="it-IT" b="1" dirty="0">
                <a:solidFill>
                  <a:schemeClr val="tx2">
                    <a:lumMod val="25000"/>
                  </a:schemeClr>
                </a:solidFill>
              </a:rPr>
              <a:t>BE INFORMAL, BUT EXPERT</a:t>
            </a:r>
            <a:r>
              <a:rPr lang="it-IT" dirty="0">
                <a:solidFill>
                  <a:schemeClr val="tx2">
                    <a:lumMod val="25000"/>
                  </a:schemeClr>
                </a:solidFill>
              </a:rPr>
              <a:t>: </a:t>
            </a:r>
            <a:r>
              <a:rPr lang="en-US" dirty="0">
                <a:solidFill>
                  <a:schemeClr val="tx2">
                    <a:lumMod val="25000"/>
                  </a:schemeClr>
                </a:solidFill>
              </a:rPr>
              <a:t>People want to learn from experts, but it shouldn’t be a chore. As long as the content is well-informed, the format and tone of your story can be experimental and playful. Finding the right balance is important.</a:t>
            </a:r>
            <a:endParaRPr lang="it-IT" dirty="0">
              <a:solidFill>
                <a:schemeClr val="tx2">
                  <a:lumMod val="25000"/>
                </a:schemeClr>
              </a:solidFill>
            </a:endParaRPr>
          </a:p>
          <a:p>
            <a:r>
              <a:rPr lang="it-IT" b="1" dirty="0">
                <a:solidFill>
                  <a:schemeClr val="tx2">
                    <a:lumMod val="25000"/>
                  </a:schemeClr>
                </a:solidFill>
              </a:rPr>
              <a:t>THE HIDDEN STORIES</a:t>
            </a:r>
            <a:r>
              <a:rPr lang="it-IT" dirty="0">
                <a:solidFill>
                  <a:schemeClr val="tx2">
                    <a:lumMod val="25000"/>
                  </a:schemeClr>
                </a:solidFill>
              </a:rPr>
              <a:t>: </a:t>
            </a:r>
            <a:r>
              <a:rPr lang="en-US" dirty="0">
                <a:solidFill>
                  <a:schemeClr val="tx2">
                    <a:lumMod val="25000"/>
                  </a:schemeClr>
                </a:solidFill>
              </a:rPr>
              <a:t>So much cultural history remains untold. When choosing subjects, consider who is missing from the picture, and try to give a voice to a range of people and communities.  </a:t>
            </a:r>
            <a:endParaRPr lang="it-IT" dirty="0">
              <a:solidFill>
                <a:schemeClr val="tx2">
                  <a:lumMod val="25000"/>
                </a:schemeClr>
              </a:solidFill>
            </a:endParaRPr>
          </a:p>
          <a:p>
            <a:r>
              <a:rPr lang="it-IT" b="1" dirty="0">
                <a:solidFill>
                  <a:schemeClr val="tx2">
                    <a:lumMod val="25000"/>
                  </a:schemeClr>
                </a:solidFill>
              </a:rPr>
              <a:t>ILLUSTRATE YOUR POINTS</a:t>
            </a:r>
            <a:r>
              <a:rPr lang="it-IT" dirty="0">
                <a:solidFill>
                  <a:schemeClr val="tx2">
                    <a:lumMod val="25000"/>
                  </a:schemeClr>
                </a:solidFill>
              </a:rPr>
              <a:t>: </a:t>
            </a:r>
            <a:r>
              <a:rPr lang="en-US" dirty="0">
                <a:solidFill>
                  <a:schemeClr val="tx2">
                    <a:lumMod val="25000"/>
                  </a:schemeClr>
                </a:solidFill>
              </a:rPr>
              <a:t>A key strength of the cultural heritage sector is its wealth of visual imagery. Long written or spoken narratives can be hard to engage with. Breaking up the story with visual (or audio) material, and building in time to reflect on it, can enrich the experience. </a:t>
            </a:r>
            <a:endParaRPr lang="it-IT" dirty="0">
              <a:solidFill>
                <a:schemeClr val="tx2">
                  <a:lumMod val="25000"/>
                </a:schemeClr>
              </a:solidFill>
            </a:endParaRPr>
          </a:p>
          <a:p>
            <a:r>
              <a:rPr lang="it-IT" b="1" dirty="0">
                <a:solidFill>
                  <a:schemeClr val="tx2">
                    <a:lumMod val="25000"/>
                  </a:schemeClr>
                </a:solidFill>
              </a:rPr>
              <a:t>BE SPECIFIC</a:t>
            </a:r>
            <a:r>
              <a:rPr lang="it-IT" dirty="0">
                <a:solidFill>
                  <a:schemeClr val="tx2">
                    <a:lumMod val="25000"/>
                  </a:schemeClr>
                </a:solidFill>
              </a:rPr>
              <a:t>: </a:t>
            </a:r>
            <a:r>
              <a:rPr lang="en-US" dirty="0">
                <a:solidFill>
                  <a:schemeClr val="tx2">
                    <a:lumMod val="25000"/>
                  </a:schemeClr>
                </a:solidFill>
              </a:rPr>
              <a:t>Specific topics can still engage a broad audience. Start from a particular detail that lies at the heart of your story, then move to the bigger picture. Personal stories and well-chosen images can help keep your focus.</a:t>
            </a:r>
            <a:endParaRPr lang="it-IT" dirty="0">
              <a:solidFill>
                <a:schemeClr val="tx2">
                  <a:lumMod val="25000"/>
                </a:schemeClr>
              </a:solidFill>
            </a:endParaRPr>
          </a:p>
          <a:p>
            <a:r>
              <a:rPr lang="it-IT" b="1" dirty="0">
                <a:solidFill>
                  <a:schemeClr val="tx2">
                    <a:lumMod val="25000"/>
                  </a:schemeClr>
                </a:solidFill>
              </a:rPr>
              <a:t>BE EVOCATIVE</a:t>
            </a:r>
            <a:r>
              <a:rPr lang="it-IT" dirty="0">
                <a:solidFill>
                  <a:schemeClr val="tx2">
                    <a:lumMod val="25000"/>
                  </a:schemeClr>
                </a:solidFill>
              </a:rPr>
              <a:t>: </a:t>
            </a:r>
            <a:r>
              <a:rPr lang="en-US" dirty="0">
                <a:solidFill>
                  <a:schemeClr val="tx2">
                    <a:lumMod val="25000"/>
                  </a:schemeClr>
                </a:solidFill>
              </a:rPr>
              <a:t>Cultural history stories need to be based in fact, but the facts don’t need to be dry. Don’t be afraid to use descriptive and evocative imagery and approaches and invite the viewer to place themselves within the scene. </a:t>
            </a:r>
            <a:endParaRPr lang="it-IT" dirty="0">
              <a:solidFill>
                <a:schemeClr val="tx2">
                  <a:lumMod val="25000"/>
                </a:schemeClr>
              </a:solidFill>
            </a:endParaRPr>
          </a:p>
          <a:p>
            <a:pPr>
              <a:buNone/>
            </a:pPr>
            <a:endParaRPr lang="it-IT" dirty="0">
              <a:solidFill>
                <a:schemeClr val="tx2">
                  <a:lumMod val="1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63040" y="744583"/>
            <a:ext cx="9496698" cy="5669279"/>
          </a:xfrm>
        </p:spPr>
        <p:txBody>
          <a:bodyPr>
            <a:normAutofit fontScale="92500"/>
          </a:bodyPr>
          <a:lstStyle/>
          <a:p>
            <a:r>
              <a:rPr lang="it-IT" sz="2400" b="1" dirty="0">
                <a:solidFill>
                  <a:schemeClr val="tx2">
                    <a:lumMod val="25000"/>
                  </a:schemeClr>
                </a:solidFill>
              </a:rPr>
              <a:t>TELL STORIES FROM PEOPLE</a:t>
            </a:r>
            <a:r>
              <a:rPr lang="it-IT" sz="2400" dirty="0">
                <a:solidFill>
                  <a:schemeClr val="tx2">
                    <a:lumMod val="25000"/>
                  </a:schemeClr>
                </a:solidFill>
              </a:rPr>
              <a:t>: </a:t>
            </a:r>
            <a:r>
              <a:rPr lang="en-US" sz="2400" dirty="0">
                <a:solidFill>
                  <a:schemeClr val="tx2">
                    <a:lumMod val="25000"/>
                  </a:schemeClr>
                </a:solidFill>
              </a:rPr>
              <a:t>if the story is told by a person, or the story is about people, the listener is more likely to connect with the story and empathize.</a:t>
            </a:r>
            <a:endParaRPr lang="it-IT" sz="2400" dirty="0">
              <a:solidFill>
                <a:schemeClr val="tx2">
                  <a:lumMod val="25000"/>
                </a:schemeClr>
              </a:solidFill>
            </a:endParaRPr>
          </a:p>
          <a:p>
            <a:r>
              <a:rPr lang="en-US" sz="2400" b="1" dirty="0">
                <a:solidFill>
                  <a:schemeClr val="tx2">
                    <a:lumMod val="25000"/>
                  </a:schemeClr>
                </a:solidFill>
              </a:rPr>
              <a:t>USE CLEAR BUT PRECISE LANGUAGE</a:t>
            </a:r>
            <a:r>
              <a:rPr lang="en-US" sz="2400" dirty="0">
                <a:solidFill>
                  <a:schemeClr val="tx2">
                    <a:lumMod val="25000"/>
                  </a:schemeClr>
                </a:solidFill>
              </a:rPr>
              <a:t>: the listener has to and wants to understand, so don't use too technical language, but still give correct information.</a:t>
            </a:r>
          </a:p>
          <a:p>
            <a:r>
              <a:rPr lang="en-US" sz="2400" b="1" dirty="0">
                <a:solidFill>
                  <a:schemeClr val="tx2">
                    <a:lumMod val="25000"/>
                  </a:schemeClr>
                </a:solidFill>
              </a:rPr>
              <a:t>TELL CURIOUS AND COVERT STORIES</a:t>
            </a:r>
            <a:r>
              <a:rPr lang="en-US" sz="2400" dirty="0">
                <a:solidFill>
                  <a:schemeClr val="tx2">
                    <a:lumMod val="25000"/>
                  </a:schemeClr>
                </a:solidFill>
              </a:rPr>
              <a:t>: look for topics, subjects, events that might be curious to the listener and try not to tell already known stories.</a:t>
            </a:r>
          </a:p>
          <a:p>
            <a:r>
              <a:rPr lang="it-IT" sz="2400" b="1" dirty="0">
                <a:solidFill>
                  <a:schemeClr val="tx2">
                    <a:lumMod val="25000"/>
                  </a:schemeClr>
                </a:solidFill>
              </a:rPr>
              <a:t>USE VISUAL ELEMENTS</a:t>
            </a:r>
            <a:r>
              <a:rPr lang="it-IT" sz="2400" dirty="0">
                <a:solidFill>
                  <a:schemeClr val="tx2">
                    <a:lumMod val="25000"/>
                  </a:schemeClr>
                </a:solidFill>
              </a:rPr>
              <a:t>: </a:t>
            </a:r>
            <a:r>
              <a:rPr lang="en-US" sz="2400" dirty="0">
                <a:solidFill>
                  <a:schemeClr val="tx2">
                    <a:lumMod val="25000"/>
                  </a:schemeClr>
                </a:solidFill>
              </a:rPr>
              <a:t>using only words (written or oral) could make it difficult to engage the listener. Use visual material (videos, photos, objects...), but also audio, to keep the interest alive.</a:t>
            </a:r>
            <a:r>
              <a:rPr lang="it-IT" sz="2400" dirty="0">
                <a:solidFill>
                  <a:schemeClr val="tx2">
                    <a:lumMod val="25000"/>
                  </a:schemeClr>
                </a:solidFill>
              </a:rPr>
              <a:t> </a:t>
            </a:r>
          </a:p>
          <a:p>
            <a:r>
              <a:rPr lang="it-IT" sz="2400" b="1" dirty="0">
                <a:solidFill>
                  <a:schemeClr val="tx2">
                    <a:lumMod val="25000"/>
                  </a:schemeClr>
                </a:solidFill>
              </a:rPr>
              <a:t>USE SPECIFIC TOPIC</a:t>
            </a:r>
            <a:r>
              <a:rPr lang="it-IT" sz="2400" dirty="0">
                <a:solidFill>
                  <a:schemeClr val="tx2">
                    <a:lumMod val="25000"/>
                  </a:schemeClr>
                </a:solidFill>
              </a:rPr>
              <a:t>: </a:t>
            </a:r>
            <a:r>
              <a:rPr lang="en-US" sz="2400" dirty="0">
                <a:solidFill>
                  <a:schemeClr val="tx2">
                    <a:lumMod val="25000"/>
                  </a:schemeClr>
                </a:solidFill>
              </a:rPr>
              <a:t>this can help to engage the listener.</a:t>
            </a:r>
            <a:endParaRPr lang="it-IT" sz="2400" dirty="0">
              <a:solidFill>
                <a:schemeClr val="tx2">
                  <a:lumMod val="25000"/>
                </a:schemeClr>
              </a:solidFill>
            </a:endParaRPr>
          </a:p>
          <a:p>
            <a:r>
              <a:rPr lang="it-IT" sz="2400" b="1" dirty="0">
                <a:solidFill>
                  <a:schemeClr val="tx2">
                    <a:lumMod val="25000"/>
                  </a:schemeClr>
                </a:solidFill>
              </a:rPr>
              <a:t>BE EVOCATIVE</a:t>
            </a:r>
            <a:r>
              <a:rPr lang="it-IT" sz="2400" dirty="0">
                <a:solidFill>
                  <a:schemeClr val="tx2">
                    <a:lumMod val="25000"/>
                  </a:schemeClr>
                </a:solidFill>
              </a:rPr>
              <a:t>: </a:t>
            </a:r>
            <a:r>
              <a:rPr lang="en-US" sz="2400" dirty="0">
                <a:solidFill>
                  <a:schemeClr val="tx2">
                    <a:lumMod val="25000"/>
                  </a:schemeClr>
                </a:solidFill>
              </a:rPr>
              <a:t>evoking powerful images can lead the listener to be moved, to share, to empathize. Then also to remember and perhaps to act</a:t>
            </a:r>
            <a:endParaRPr lang="it-IT" sz="2400" dirty="0">
              <a:solidFill>
                <a:schemeClr val="tx2">
                  <a:lumMod val="25000"/>
                </a:schemeClr>
              </a:solidFill>
            </a:endParaRPr>
          </a:p>
          <a:p>
            <a:endParaRPr lang="it-IT" dirty="0">
              <a:solidFill>
                <a:schemeClr val="tx2">
                  <a:lumMod val="1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764177"/>
          </a:xfrm>
        </p:spPr>
        <p:txBody>
          <a:bodyPr>
            <a:normAutofit/>
          </a:bodyPr>
          <a:lstStyle/>
          <a:p>
            <a:pPr algn="ctr"/>
            <a:r>
              <a:rPr lang="en-US" sz="3600" dirty="0">
                <a:solidFill>
                  <a:schemeClr val="tx2">
                    <a:lumMod val="25000"/>
                  </a:schemeClr>
                </a:solidFill>
              </a:rPr>
              <a:t>A good story needs to have these characteristics:</a:t>
            </a:r>
            <a:endParaRPr lang="it-IT" sz="3600" dirty="0">
              <a:solidFill>
                <a:schemeClr val="tx2">
                  <a:lumMod val="25000"/>
                </a:schemeClr>
              </a:solidFill>
            </a:endParaRPr>
          </a:p>
        </p:txBody>
      </p:sp>
      <p:sp>
        <p:nvSpPr>
          <p:cNvPr id="3" name="Segnaposto contenuto 2"/>
          <p:cNvSpPr>
            <a:spLocks noGrp="1"/>
          </p:cNvSpPr>
          <p:nvPr>
            <p:ph idx="1"/>
          </p:nvPr>
        </p:nvSpPr>
        <p:spPr>
          <a:xfrm>
            <a:off x="1371600" y="1463039"/>
            <a:ext cx="9601200" cy="4702629"/>
          </a:xfrm>
        </p:spPr>
        <p:txBody>
          <a:bodyPr>
            <a:normAutofit fontScale="77500" lnSpcReduction="20000"/>
          </a:bodyPr>
          <a:lstStyle/>
          <a:p>
            <a:r>
              <a:rPr lang="it-IT" sz="2800" b="1" dirty="0">
                <a:solidFill>
                  <a:schemeClr val="tx2">
                    <a:lumMod val="25000"/>
                  </a:schemeClr>
                </a:solidFill>
              </a:rPr>
              <a:t>SEMPLICITY</a:t>
            </a:r>
            <a:r>
              <a:rPr lang="it-IT" sz="2800" dirty="0">
                <a:solidFill>
                  <a:schemeClr val="tx2">
                    <a:lumMod val="25000"/>
                  </a:schemeClr>
                </a:solidFill>
              </a:rPr>
              <a:t>: </a:t>
            </a:r>
            <a:r>
              <a:rPr lang="en-US" sz="2800" dirty="0">
                <a:solidFill>
                  <a:schemeClr val="tx2">
                    <a:lumMod val="25000"/>
                  </a:schemeClr>
                </a:solidFill>
              </a:rPr>
              <a:t>the simpler the story, the stronger it is. Avoid the superfluous, cut out what does not serve the narrative.</a:t>
            </a:r>
            <a:endParaRPr lang="it-IT" sz="2800" dirty="0">
              <a:solidFill>
                <a:schemeClr val="tx2">
                  <a:lumMod val="25000"/>
                </a:schemeClr>
              </a:solidFill>
            </a:endParaRPr>
          </a:p>
          <a:p>
            <a:r>
              <a:rPr lang="it-IT" sz="2800" b="1" dirty="0">
                <a:solidFill>
                  <a:schemeClr val="tx2">
                    <a:lumMod val="25000"/>
                  </a:schemeClr>
                </a:solidFill>
              </a:rPr>
              <a:t>AGENCY:</a:t>
            </a:r>
            <a:r>
              <a:rPr lang="it-IT" sz="2800" dirty="0">
                <a:solidFill>
                  <a:schemeClr val="tx2">
                    <a:lumMod val="25000"/>
                  </a:schemeClr>
                </a:solidFill>
              </a:rPr>
              <a:t> </a:t>
            </a:r>
            <a:r>
              <a:rPr lang="en-US" sz="2800" dirty="0">
                <a:solidFill>
                  <a:schemeClr val="tx2">
                    <a:lumMod val="25000"/>
                  </a:schemeClr>
                </a:solidFill>
              </a:rPr>
              <a:t>if the 'moral' is made too explicit, the stories are not persuasive. It is better to leave gaps and let the audience figure out the meaning for themselves.</a:t>
            </a:r>
            <a:endParaRPr lang="it-IT" sz="2800" dirty="0">
              <a:solidFill>
                <a:schemeClr val="tx2">
                  <a:lumMod val="25000"/>
                </a:schemeClr>
              </a:solidFill>
            </a:endParaRPr>
          </a:p>
          <a:p>
            <a:r>
              <a:rPr lang="it-IT" sz="2800" b="1" dirty="0">
                <a:solidFill>
                  <a:schemeClr val="tx2">
                    <a:lumMod val="25000"/>
                  </a:schemeClr>
                </a:solidFill>
              </a:rPr>
              <a:t>FAMILIARITY</a:t>
            </a:r>
            <a:r>
              <a:rPr lang="it-IT" sz="2800" dirty="0">
                <a:solidFill>
                  <a:schemeClr val="tx2">
                    <a:lumMod val="25000"/>
                  </a:schemeClr>
                </a:solidFill>
              </a:rPr>
              <a:t>: </a:t>
            </a:r>
            <a:r>
              <a:rPr lang="en-US" sz="2800" dirty="0">
                <a:solidFill>
                  <a:schemeClr val="tx2">
                    <a:lumMod val="25000"/>
                  </a:schemeClr>
                </a:solidFill>
              </a:rPr>
              <a:t>the more familiar a story seems to the audience, the more powerful it is. The most effective stories are often built on ancient models. </a:t>
            </a:r>
            <a:endParaRPr lang="it-IT" sz="2800" dirty="0">
              <a:solidFill>
                <a:schemeClr val="tx2">
                  <a:lumMod val="25000"/>
                </a:schemeClr>
              </a:solidFill>
            </a:endParaRPr>
          </a:p>
          <a:p>
            <a:r>
              <a:rPr lang="it-IT" sz="2800" b="1" dirty="0">
                <a:solidFill>
                  <a:schemeClr val="tx2">
                    <a:lumMod val="25000"/>
                  </a:schemeClr>
                </a:solidFill>
              </a:rPr>
              <a:t>DRAMA</a:t>
            </a:r>
            <a:r>
              <a:rPr lang="it-IT" sz="2800" dirty="0">
                <a:solidFill>
                  <a:schemeClr val="tx2">
                    <a:lumMod val="25000"/>
                  </a:schemeClr>
                </a:solidFill>
              </a:rPr>
              <a:t>: </a:t>
            </a:r>
            <a:r>
              <a:rPr lang="en-US" sz="2800" dirty="0">
                <a:solidFill>
                  <a:schemeClr val="tx2">
                    <a:lumMod val="25000"/>
                  </a:schemeClr>
                </a:solidFill>
              </a:rPr>
              <a:t>the drama serves to give a dynamic to the story, also from an emotional point of view. Be careful not to overdo it!</a:t>
            </a:r>
            <a:endParaRPr lang="it-IT" sz="2800" dirty="0">
              <a:solidFill>
                <a:schemeClr val="tx2">
                  <a:lumMod val="25000"/>
                </a:schemeClr>
              </a:solidFill>
            </a:endParaRPr>
          </a:p>
          <a:p>
            <a:r>
              <a:rPr lang="it-IT" sz="2800" b="1" dirty="0">
                <a:solidFill>
                  <a:schemeClr val="tx2">
                    <a:lumMod val="25000"/>
                  </a:schemeClr>
                </a:solidFill>
              </a:rPr>
              <a:t>IMMERSION</a:t>
            </a:r>
            <a:r>
              <a:rPr lang="it-IT" sz="2800" dirty="0">
                <a:solidFill>
                  <a:schemeClr val="tx2">
                    <a:lumMod val="25000"/>
                  </a:schemeClr>
                </a:solidFill>
              </a:rPr>
              <a:t>: </a:t>
            </a:r>
            <a:r>
              <a:rPr lang="en-US" sz="2800" dirty="0">
                <a:solidFill>
                  <a:schemeClr val="tx2">
                    <a:lumMod val="25000"/>
                  </a:schemeClr>
                </a:solidFill>
              </a:rPr>
              <a:t>the more we can immerse the audience in a story, the more likely they are to connect with beliefs and values that are consistent with it.</a:t>
            </a:r>
            <a:endParaRPr lang="it-IT" sz="2800" dirty="0">
              <a:solidFill>
                <a:schemeClr val="tx2">
                  <a:lumMod val="25000"/>
                </a:schemeClr>
              </a:solidFill>
            </a:endParaRPr>
          </a:p>
          <a:p>
            <a:r>
              <a:rPr lang="it-IT" sz="2800" b="1" dirty="0">
                <a:solidFill>
                  <a:schemeClr val="tx2">
                    <a:lumMod val="25000"/>
                  </a:schemeClr>
                </a:solidFill>
              </a:rPr>
              <a:t>RELATABILITY</a:t>
            </a:r>
            <a:r>
              <a:rPr lang="it-IT" sz="2800" dirty="0">
                <a:solidFill>
                  <a:schemeClr val="tx2">
                    <a:lumMod val="25000"/>
                  </a:schemeClr>
                </a:solidFill>
              </a:rPr>
              <a:t>: </a:t>
            </a:r>
            <a:r>
              <a:rPr lang="en-US" sz="2800" dirty="0">
                <a:solidFill>
                  <a:schemeClr val="tx2">
                    <a:lumMod val="25000"/>
                  </a:schemeClr>
                </a:solidFill>
              </a:rPr>
              <a:t>if you want audience to be immersed in your story, make it as relatable as possible. The more people identify with the main character in a story, the more likely they are to feel 'transported' by the narrative.</a:t>
            </a:r>
            <a:endParaRPr lang="it-IT" sz="2800" dirty="0">
              <a:solidFill>
                <a:schemeClr val="tx2">
                  <a:lumMod val="25000"/>
                </a:schemeClr>
              </a:solidFill>
            </a:endParaRPr>
          </a:p>
          <a:p>
            <a:endParaRPr lang="it-IT" dirty="0">
              <a:solidFill>
                <a:schemeClr val="tx2">
                  <a:lumMod val="1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lumMod val="10000"/>
                  </a:schemeClr>
                </a:solidFill>
              </a:rPr>
              <a:t>REFERENCES</a:t>
            </a:r>
          </a:p>
        </p:txBody>
      </p:sp>
      <p:sp>
        <p:nvSpPr>
          <p:cNvPr id="3" name="Segnaposto contenuto 2"/>
          <p:cNvSpPr>
            <a:spLocks noGrp="1"/>
          </p:cNvSpPr>
          <p:nvPr>
            <p:ph idx="1"/>
          </p:nvPr>
        </p:nvSpPr>
        <p:spPr>
          <a:xfrm>
            <a:off x="1371600" y="1690380"/>
            <a:ext cx="9601200" cy="4139967"/>
          </a:xfrm>
        </p:spPr>
        <p:txBody>
          <a:bodyPr>
            <a:normAutofit fontScale="70000" lnSpcReduction="20000"/>
          </a:bodyPr>
          <a:lstStyle/>
          <a:p>
            <a:pPr algn="just"/>
            <a:r>
              <a:rPr lang="fr-FR" dirty="0">
                <a:solidFill>
                  <a:schemeClr val="tx2">
                    <a:lumMod val="10000"/>
                  </a:schemeClr>
                </a:solidFill>
              </a:rPr>
              <a:t>M. </a:t>
            </a:r>
            <a:r>
              <a:rPr lang="fr-FR" dirty="0" err="1">
                <a:solidFill>
                  <a:schemeClr val="tx2">
                    <a:lumMod val="10000"/>
                  </a:schemeClr>
                </a:solidFill>
              </a:rPr>
              <a:t>Burghausen</a:t>
            </a:r>
            <a:r>
              <a:rPr lang="fr-FR" dirty="0">
                <a:solidFill>
                  <a:schemeClr val="tx2">
                    <a:lumMod val="10000"/>
                  </a:schemeClr>
                </a:solidFill>
              </a:rPr>
              <a:t>, J.M.T. Balmer, </a:t>
            </a:r>
            <a:r>
              <a:rPr lang="fr-FR" i="1" dirty="0" err="1">
                <a:solidFill>
                  <a:schemeClr val="tx2">
                    <a:lumMod val="10000"/>
                  </a:schemeClr>
                </a:solidFill>
              </a:rPr>
              <a:t>Repertoires</a:t>
            </a:r>
            <a:r>
              <a:rPr lang="fr-FR" i="1" dirty="0">
                <a:solidFill>
                  <a:schemeClr val="tx2">
                    <a:lumMod val="10000"/>
                  </a:schemeClr>
                </a:solidFill>
              </a:rPr>
              <a:t> of the </a:t>
            </a:r>
            <a:r>
              <a:rPr lang="fr-FR" i="1" dirty="0" err="1">
                <a:solidFill>
                  <a:schemeClr val="tx2">
                    <a:lumMod val="10000"/>
                  </a:schemeClr>
                </a:solidFill>
              </a:rPr>
              <a:t>corporate</a:t>
            </a:r>
            <a:r>
              <a:rPr lang="fr-FR" i="1" dirty="0">
                <a:solidFill>
                  <a:schemeClr val="tx2">
                    <a:lumMod val="10000"/>
                  </a:schemeClr>
                </a:solidFill>
              </a:rPr>
              <a:t> </a:t>
            </a:r>
            <a:r>
              <a:rPr lang="fr-FR" i="1" dirty="0" err="1">
                <a:solidFill>
                  <a:schemeClr val="tx2">
                    <a:lumMod val="10000"/>
                  </a:schemeClr>
                </a:solidFill>
              </a:rPr>
              <a:t>past</a:t>
            </a:r>
            <a:r>
              <a:rPr lang="fr-FR" i="1" dirty="0">
                <a:solidFill>
                  <a:schemeClr val="tx2">
                    <a:lumMod val="10000"/>
                  </a:schemeClr>
                </a:solidFill>
              </a:rPr>
              <a:t>: </a:t>
            </a:r>
            <a:r>
              <a:rPr lang="fr-FR" i="1" dirty="0" err="1">
                <a:solidFill>
                  <a:schemeClr val="tx2">
                    <a:lumMod val="10000"/>
                  </a:schemeClr>
                </a:solidFill>
              </a:rPr>
              <a:t>explanation</a:t>
            </a:r>
            <a:r>
              <a:rPr lang="fr-FR" i="1" dirty="0">
                <a:solidFill>
                  <a:schemeClr val="tx2">
                    <a:lumMod val="10000"/>
                  </a:schemeClr>
                </a:solidFill>
              </a:rPr>
              <a:t> and </a:t>
            </a:r>
            <a:r>
              <a:rPr lang="fr-FR" i="1" dirty="0" err="1">
                <a:solidFill>
                  <a:schemeClr val="tx2">
                    <a:lumMod val="10000"/>
                  </a:schemeClr>
                </a:solidFill>
              </a:rPr>
              <a:t>framework</a:t>
            </a:r>
            <a:r>
              <a:rPr lang="fr-FR" i="1" dirty="0">
                <a:solidFill>
                  <a:schemeClr val="tx2">
                    <a:lumMod val="10000"/>
                  </a:schemeClr>
                </a:solidFill>
              </a:rPr>
              <a:t>. </a:t>
            </a:r>
            <a:r>
              <a:rPr lang="fr-FR" i="1" dirty="0" err="1">
                <a:solidFill>
                  <a:schemeClr val="tx2">
                    <a:lumMod val="10000"/>
                  </a:schemeClr>
                </a:solidFill>
              </a:rPr>
              <a:t>Introducing</a:t>
            </a:r>
            <a:r>
              <a:rPr lang="fr-FR" i="1" dirty="0">
                <a:solidFill>
                  <a:schemeClr val="tx2">
                    <a:lumMod val="10000"/>
                  </a:schemeClr>
                </a:solidFill>
              </a:rPr>
              <a:t> an </a:t>
            </a:r>
            <a:r>
              <a:rPr lang="fr-FR" i="1" dirty="0" err="1">
                <a:solidFill>
                  <a:schemeClr val="tx2">
                    <a:lumMod val="10000"/>
                  </a:schemeClr>
                </a:solidFill>
              </a:rPr>
              <a:t>integrated</a:t>
            </a:r>
            <a:r>
              <a:rPr lang="fr-FR" i="1" dirty="0">
                <a:solidFill>
                  <a:schemeClr val="tx2">
                    <a:lumMod val="10000"/>
                  </a:schemeClr>
                </a:solidFill>
              </a:rPr>
              <a:t> and </a:t>
            </a:r>
            <a:r>
              <a:rPr lang="fr-FR" i="1" dirty="0" err="1">
                <a:solidFill>
                  <a:schemeClr val="tx2">
                    <a:lumMod val="10000"/>
                  </a:schemeClr>
                </a:solidFill>
              </a:rPr>
              <a:t>dynamic</a:t>
            </a:r>
            <a:r>
              <a:rPr lang="fr-FR" i="1" dirty="0">
                <a:solidFill>
                  <a:schemeClr val="tx2">
                    <a:lumMod val="10000"/>
                  </a:schemeClr>
                </a:solidFill>
              </a:rPr>
              <a:t> perspective</a:t>
            </a:r>
            <a:r>
              <a:rPr lang="fr-FR" dirty="0">
                <a:solidFill>
                  <a:schemeClr val="tx2">
                    <a:lumMod val="10000"/>
                  </a:schemeClr>
                </a:solidFill>
              </a:rPr>
              <a:t>, 2014</a:t>
            </a:r>
          </a:p>
          <a:p>
            <a:pPr algn="just"/>
            <a:r>
              <a:rPr lang="en-US" dirty="0">
                <a:solidFill>
                  <a:schemeClr val="tx2">
                    <a:lumMod val="10000"/>
                  </a:schemeClr>
                </a:solidFill>
              </a:rPr>
              <a:t>C. </a:t>
            </a:r>
            <a:r>
              <a:rPr lang="en-US" dirty="0" err="1">
                <a:solidFill>
                  <a:schemeClr val="tx2">
                    <a:lumMod val="10000"/>
                  </a:schemeClr>
                </a:solidFill>
              </a:rPr>
              <a:t>Erlach</a:t>
            </a:r>
            <a:r>
              <a:rPr lang="en-US" dirty="0">
                <a:solidFill>
                  <a:schemeClr val="tx2">
                    <a:lumMod val="10000"/>
                  </a:schemeClr>
                </a:solidFill>
              </a:rPr>
              <a:t>, M. Muller, Narrative </a:t>
            </a:r>
            <a:r>
              <a:rPr lang="en-US" dirty="0" err="1">
                <a:solidFill>
                  <a:schemeClr val="tx2">
                    <a:lumMod val="10000"/>
                  </a:schemeClr>
                </a:solidFill>
              </a:rPr>
              <a:t>OrganizationsMaking</a:t>
            </a:r>
            <a:r>
              <a:rPr lang="en-US" dirty="0">
                <a:solidFill>
                  <a:schemeClr val="tx2">
                    <a:lumMod val="10000"/>
                  </a:schemeClr>
                </a:solidFill>
              </a:rPr>
              <a:t> Companies Future Proof by Working With Stories, 2020</a:t>
            </a:r>
          </a:p>
          <a:p>
            <a:pPr algn="just"/>
            <a:r>
              <a:rPr lang="it-IT" dirty="0">
                <a:solidFill>
                  <a:schemeClr val="tx2">
                    <a:lumMod val="10000"/>
                  </a:schemeClr>
                </a:solidFill>
              </a:rPr>
              <a:t>A. Fontana, </a:t>
            </a:r>
            <a:r>
              <a:rPr lang="it-IT" dirty="0" err="1">
                <a:solidFill>
                  <a:schemeClr val="tx2">
                    <a:lumMod val="10000"/>
                  </a:schemeClr>
                </a:solidFill>
              </a:rPr>
              <a:t>Storytelling</a:t>
            </a:r>
            <a:r>
              <a:rPr lang="it-IT" dirty="0">
                <a:solidFill>
                  <a:schemeClr val="tx2">
                    <a:lumMod val="10000"/>
                  </a:schemeClr>
                </a:solidFill>
              </a:rPr>
              <a:t> d'impresa. La nuova guida definitiva verso lo </a:t>
            </a:r>
            <a:r>
              <a:rPr lang="it-IT" dirty="0" err="1">
                <a:solidFill>
                  <a:schemeClr val="tx2">
                    <a:lumMod val="10000"/>
                  </a:schemeClr>
                </a:solidFill>
              </a:rPr>
              <a:t>storymaking</a:t>
            </a:r>
            <a:r>
              <a:rPr lang="it-IT" dirty="0">
                <a:solidFill>
                  <a:schemeClr val="tx2">
                    <a:lumMod val="10000"/>
                  </a:schemeClr>
                </a:solidFill>
              </a:rPr>
              <a:t>, 2020</a:t>
            </a:r>
          </a:p>
          <a:p>
            <a:pPr algn="just"/>
            <a:r>
              <a:rPr lang="it-IT" dirty="0">
                <a:solidFill>
                  <a:schemeClr val="tx2">
                    <a:lumMod val="10000"/>
                  </a:schemeClr>
                </a:solidFill>
              </a:rPr>
              <a:t>E. Invernizzi, S. </a:t>
            </a:r>
            <a:r>
              <a:rPr lang="it-IT" dirty="0" err="1">
                <a:solidFill>
                  <a:schemeClr val="tx2">
                    <a:lumMod val="10000"/>
                  </a:schemeClr>
                </a:solidFill>
              </a:rPr>
              <a:t>Romenti</a:t>
            </a:r>
            <a:r>
              <a:rPr lang="it-IT" dirty="0">
                <a:solidFill>
                  <a:schemeClr val="tx2">
                    <a:lumMod val="10000"/>
                  </a:schemeClr>
                </a:solidFill>
              </a:rPr>
              <a:t>, </a:t>
            </a:r>
            <a:r>
              <a:rPr lang="it-IT" i="1" dirty="0">
                <a:solidFill>
                  <a:schemeClr val="tx2">
                    <a:lumMod val="10000"/>
                  </a:schemeClr>
                </a:solidFill>
              </a:rPr>
              <a:t>Progetti di misurazione dei risultati della comunicazione</a:t>
            </a:r>
            <a:r>
              <a:rPr lang="it-IT" dirty="0">
                <a:solidFill>
                  <a:schemeClr val="tx2">
                    <a:lumMod val="10000"/>
                  </a:schemeClr>
                </a:solidFill>
              </a:rPr>
              <a:t>, 2015</a:t>
            </a:r>
          </a:p>
          <a:p>
            <a:pPr algn="just"/>
            <a:r>
              <a:rPr lang="en-US" dirty="0">
                <a:solidFill>
                  <a:schemeClr val="tx2">
                    <a:lumMod val="10000"/>
                  </a:schemeClr>
                </a:solidFill>
              </a:rPr>
              <a:t>K. </a:t>
            </a:r>
            <a:r>
              <a:rPr lang="en-US" dirty="0" err="1">
                <a:solidFill>
                  <a:schemeClr val="tx2">
                    <a:lumMod val="10000"/>
                  </a:schemeClr>
                </a:solidFill>
              </a:rPr>
              <a:t>Lueg</a:t>
            </a:r>
            <a:r>
              <a:rPr lang="en-US" dirty="0">
                <a:solidFill>
                  <a:schemeClr val="tx2">
                    <a:lumMod val="10000"/>
                  </a:schemeClr>
                </a:solidFill>
              </a:rPr>
              <a:t> et al., Storytelling and Organizational Heritage Communication: towards a critical development of a new corporate-cultural profession, 2021</a:t>
            </a:r>
            <a:endParaRPr lang="it-IT" dirty="0">
              <a:solidFill>
                <a:schemeClr val="tx2">
                  <a:lumMod val="10000"/>
                </a:schemeClr>
              </a:solidFill>
            </a:endParaRPr>
          </a:p>
          <a:p>
            <a:pPr algn="just"/>
            <a:r>
              <a:rPr lang="it-IT" dirty="0">
                <a:solidFill>
                  <a:schemeClr val="tx2">
                    <a:lumMod val="10000"/>
                  </a:schemeClr>
                </a:solidFill>
              </a:rPr>
              <a:t>A. </a:t>
            </a:r>
            <a:r>
              <a:rPr lang="it-IT" dirty="0" err="1">
                <a:solidFill>
                  <a:schemeClr val="tx2">
                    <a:lumMod val="10000"/>
                  </a:schemeClr>
                </a:solidFill>
              </a:rPr>
              <a:t>Maulini</a:t>
            </a:r>
            <a:r>
              <a:rPr lang="it-IT" dirty="0">
                <a:solidFill>
                  <a:schemeClr val="tx2">
                    <a:lumMod val="10000"/>
                  </a:schemeClr>
                </a:solidFill>
              </a:rPr>
              <a:t>, </a:t>
            </a:r>
            <a:r>
              <a:rPr lang="it-IT" i="1" dirty="0">
                <a:solidFill>
                  <a:schemeClr val="tx2">
                    <a:lumMod val="10000"/>
                  </a:schemeClr>
                </a:solidFill>
              </a:rPr>
              <a:t>Comunicare la cultura, oggi</a:t>
            </a:r>
            <a:r>
              <a:rPr lang="it-IT" dirty="0">
                <a:solidFill>
                  <a:schemeClr val="tx2">
                    <a:lumMod val="10000"/>
                  </a:schemeClr>
                </a:solidFill>
              </a:rPr>
              <a:t>, 2019</a:t>
            </a:r>
          </a:p>
          <a:p>
            <a:pPr algn="just"/>
            <a:r>
              <a:rPr lang="it-IT" dirty="0">
                <a:solidFill>
                  <a:schemeClr val="tx2">
                    <a:lumMod val="10000"/>
                  </a:schemeClr>
                </a:solidFill>
              </a:rPr>
              <a:t>M.R. Napolitano, A. </a:t>
            </a:r>
            <a:r>
              <a:rPr lang="it-IT" dirty="0" err="1">
                <a:solidFill>
                  <a:schemeClr val="tx2">
                    <a:lumMod val="10000"/>
                  </a:schemeClr>
                </a:solidFill>
              </a:rPr>
              <a:t>Riviezzo</a:t>
            </a:r>
            <a:r>
              <a:rPr lang="it-IT" dirty="0">
                <a:solidFill>
                  <a:schemeClr val="tx2">
                    <a:lumMod val="10000"/>
                  </a:schemeClr>
                </a:solidFill>
              </a:rPr>
              <a:t>, A. Garofano, </a:t>
            </a:r>
            <a:r>
              <a:rPr lang="it-IT" i="1" dirty="0">
                <a:solidFill>
                  <a:schemeClr val="tx2">
                    <a:lumMod val="10000"/>
                  </a:schemeClr>
                </a:solidFill>
              </a:rPr>
              <a:t>Heritage Marketing. Come aprire lo scrigno e trovare un tesoro</a:t>
            </a:r>
            <a:r>
              <a:rPr lang="it-IT" dirty="0">
                <a:solidFill>
                  <a:schemeClr val="tx2">
                    <a:lumMod val="10000"/>
                  </a:schemeClr>
                </a:solidFill>
              </a:rPr>
              <a:t>, 2018</a:t>
            </a:r>
          </a:p>
          <a:p>
            <a:pPr algn="just"/>
            <a:r>
              <a:rPr lang="it-IT" dirty="0">
                <a:solidFill>
                  <a:schemeClr val="tx2">
                    <a:lumMod val="10000"/>
                  </a:schemeClr>
                </a:solidFill>
              </a:rPr>
              <a:t>A. </a:t>
            </a:r>
            <a:r>
              <a:rPr lang="it-IT" dirty="0" err="1">
                <a:solidFill>
                  <a:schemeClr val="tx2">
                    <a:lumMod val="10000"/>
                  </a:schemeClr>
                </a:solidFill>
              </a:rPr>
              <a:t>Riviezzo</a:t>
            </a:r>
            <a:r>
              <a:rPr lang="it-IT" dirty="0">
                <a:solidFill>
                  <a:schemeClr val="tx2">
                    <a:lumMod val="10000"/>
                  </a:schemeClr>
                </a:solidFill>
              </a:rPr>
              <a:t>, A. Garofano, M.R. Napolitano, </a:t>
            </a:r>
            <a:r>
              <a:rPr lang="it-IT" i="1" dirty="0">
                <a:solidFill>
                  <a:schemeClr val="tx2">
                    <a:lumMod val="10000"/>
                  </a:schemeClr>
                </a:solidFill>
              </a:rPr>
              <a:t>Corporate Heritage Marketing. </a:t>
            </a:r>
            <a:r>
              <a:rPr lang="it-IT" i="1" dirty="0" err="1">
                <a:solidFill>
                  <a:schemeClr val="tx2">
                    <a:lumMod val="10000"/>
                  </a:schemeClr>
                </a:solidFill>
              </a:rPr>
              <a:t>Using</a:t>
            </a:r>
            <a:r>
              <a:rPr lang="it-IT" i="1" dirty="0">
                <a:solidFill>
                  <a:schemeClr val="tx2">
                    <a:lumMod val="10000"/>
                  </a:schemeClr>
                </a:solidFill>
              </a:rPr>
              <a:t> the </a:t>
            </a:r>
            <a:r>
              <a:rPr lang="it-IT" i="1" dirty="0" err="1">
                <a:solidFill>
                  <a:schemeClr val="tx2">
                    <a:lumMod val="10000"/>
                  </a:schemeClr>
                </a:solidFill>
              </a:rPr>
              <a:t>past</a:t>
            </a:r>
            <a:r>
              <a:rPr lang="it-IT" i="1" dirty="0">
                <a:solidFill>
                  <a:schemeClr val="tx2">
                    <a:lumMod val="10000"/>
                  </a:schemeClr>
                </a:solidFill>
              </a:rPr>
              <a:t> </a:t>
            </a:r>
            <a:r>
              <a:rPr lang="it-IT" i="1" dirty="0" err="1">
                <a:solidFill>
                  <a:schemeClr val="tx2">
                    <a:lumMod val="10000"/>
                  </a:schemeClr>
                </a:solidFill>
              </a:rPr>
              <a:t>as</a:t>
            </a:r>
            <a:r>
              <a:rPr lang="it-IT" i="1" dirty="0">
                <a:solidFill>
                  <a:schemeClr val="tx2">
                    <a:lumMod val="10000"/>
                  </a:schemeClr>
                </a:solidFill>
              </a:rPr>
              <a:t> a </a:t>
            </a:r>
            <a:r>
              <a:rPr lang="it-IT" i="1" dirty="0" err="1">
                <a:solidFill>
                  <a:schemeClr val="tx2">
                    <a:lumMod val="10000"/>
                  </a:schemeClr>
                </a:solidFill>
              </a:rPr>
              <a:t>strategic</a:t>
            </a:r>
            <a:r>
              <a:rPr lang="it-IT" i="1" dirty="0">
                <a:solidFill>
                  <a:schemeClr val="tx2">
                    <a:lumMod val="10000"/>
                  </a:schemeClr>
                </a:solidFill>
              </a:rPr>
              <a:t> </a:t>
            </a:r>
            <a:r>
              <a:rPr lang="it-IT" i="1" dirty="0" err="1">
                <a:solidFill>
                  <a:schemeClr val="tx2">
                    <a:lumMod val="10000"/>
                  </a:schemeClr>
                </a:solidFill>
              </a:rPr>
              <a:t>asset</a:t>
            </a:r>
            <a:r>
              <a:rPr lang="it-IT" dirty="0">
                <a:solidFill>
                  <a:schemeClr val="tx2">
                    <a:lumMod val="10000"/>
                  </a:schemeClr>
                </a:solidFill>
              </a:rPr>
              <a:t>, 2021</a:t>
            </a:r>
          </a:p>
          <a:p>
            <a:pPr algn="just"/>
            <a:r>
              <a:rPr lang="it-IT" dirty="0">
                <a:solidFill>
                  <a:schemeClr val="tx2">
                    <a:lumMod val="10000"/>
                  </a:schemeClr>
                </a:solidFill>
              </a:rPr>
              <a:t>C. </a:t>
            </a:r>
            <a:r>
              <a:rPr lang="it-IT" dirty="0" err="1">
                <a:solidFill>
                  <a:schemeClr val="tx2">
                    <a:lumMod val="10000"/>
                  </a:schemeClr>
                </a:solidFill>
              </a:rPr>
              <a:t>Salmon</a:t>
            </a:r>
            <a:r>
              <a:rPr lang="it-IT" dirty="0">
                <a:solidFill>
                  <a:schemeClr val="tx2">
                    <a:lumMod val="10000"/>
                  </a:schemeClr>
                </a:solidFill>
              </a:rPr>
              <a:t>, </a:t>
            </a:r>
            <a:r>
              <a:rPr lang="fr-FR" i="1" dirty="0" err="1">
                <a:solidFill>
                  <a:schemeClr val="tx2">
                    <a:lumMod val="10000"/>
                  </a:schemeClr>
                </a:solidFill>
              </a:rPr>
              <a:t>Storytelling</a:t>
            </a:r>
            <a:r>
              <a:rPr lang="fr-FR" i="1" dirty="0">
                <a:solidFill>
                  <a:schemeClr val="tx2">
                    <a:lumMod val="10000"/>
                  </a:schemeClr>
                </a:solidFill>
              </a:rPr>
              <a:t>: La machine à fabriquer des histoires et à formater les esprits</a:t>
            </a:r>
            <a:r>
              <a:rPr lang="fr-FR" dirty="0">
                <a:solidFill>
                  <a:schemeClr val="tx2">
                    <a:lumMod val="10000"/>
                  </a:schemeClr>
                </a:solidFill>
              </a:rPr>
              <a:t>, 2008</a:t>
            </a:r>
          </a:p>
          <a:p>
            <a:pPr algn="just"/>
            <a:r>
              <a:rPr lang="fr-FR" dirty="0">
                <a:solidFill>
                  <a:schemeClr val="tx2">
                    <a:lumMod val="10000"/>
                  </a:schemeClr>
                </a:solidFill>
              </a:rPr>
              <a:t>O. </a:t>
            </a:r>
            <a:r>
              <a:rPr lang="fr-FR" dirty="0" err="1">
                <a:solidFill>
                  <a:schemeClr val="tx2">
                    <a:lumMod val="10000"/>
                  </a:schemeClr>
                </a:solidFill>
              </a:rPr>
              <a:t>Serrat</a:t>
            </a:r>
            <a:r>
              <a:rPr lang="fr-FR" dirty="0">
                <a:solidFill>
                  <a:schemeClr val="tx2">
                    <a:lumMod val="10000"/>
                  </a:schemeClr>
                </a:solidFill>
              </a:rPr>
              <a:t>, </a:t>
            </a:r>
            <a:r>
              <a:rPr lang="fr-FR" dirty="0" err="1">
                <a:solidFill>
                  <a:schemeClr val="tx2">
                    <a:lumMod val="10000"/>
                  </a:schemeClr>
                </a:solidFill>
              </a:rPr>
              <a:t>Storytelling</a:t>
            </a:r>
            <a:r>
              <a:rPr lang="fr-FR" dirty="0">
                <a:solidFill>
                  <a:schemeClr val="tx2">
                    <a:lumMod val="10000"/>
                  </a:schemeClr>
                </a:solidFill>
              </a:rPr>
              <a:t>, 2008</a:t>
            </a:r>
          </a:p>
          <a:p>
            <a:pPr algn="just"/>
            <a:r>
              <a:rPr lang="en-US" dirty="0">
                <a:solidFill>
                  <a:schemeClr val="tx2">
                    <a:lumMod val="10000"/>
                  </a:schemeClr>
                </a:solidFill>
              </a:rPr>
              <a:t>O. R. </a:t>
            </a:r>
            <a:r>
              <a:rPr lang="en-US" dirty="0" err="1">
                <a:solidFill>
                  <a:schemeClr val="tx2">
                    <a:lumMod val="10000"/>
                  </a:schemeClr>
                </a:solidFill>
              </a:rPr>
              <a:t>Shiller</a:t>
            </a:r>
            <a:r>
              <a:rPr lang="en-US" dirty="0">
                <a:solidFill>
                  <a:schemeClr val="tx2">
                    <a:lumMod val="10000"/>
                  </a:schemeClr>
                </a:solidFill>
              </a:rPr>
              <a:t>, Narrative Economics: How Stories Go Viral and Drive Major Economic Events, 2019</a:t>
            </a:r>
            <a:endParaRPr lang="fr-FR" dirty="0">
              <a:solidFill>
                <a:schemeClr val="tx2">
                  <a:lumMod val="10000"/>
                </a:schemeClr>
              </a:solidFill>
            </a:endParaRPr>
          </a:p>
          <a:p>
            <a:pPr algn="just"/>
            <a:r>
              <a:rPr lang="fr-FR" dirty="0">
                <a:solidFill>
                  <a:schemeClr val="tx2">
                    <a:lumMod val="10000"/>
                  </a:schemeClr>
                </a:solidFill>
              </a:rPr>
              <a:t>M. </a:t>
            </a:r>
            <a:r>
              <a:rPr lang="fr-FR" dirty="0" err="1">
                <a:solidFill>
                  <a:schemeClr val="tx2">
                    <a:lumMod val="10000"/>
                  </a:schemeClr>
                </a:solidFill>
              </a:rPr>
              <a:t>Urde</a:t>
            </a:r>
            <a:r>
              <a:rPr lang="fr-FR" dirty="0">
                <a:solidFill>
                  <a:schemeClr val="tx2">
                    <a:lumMod val="10000"/>
                  </a:schemeClr>
                </a:solidFill>
              </a:rPr>
              <a:t>, S.A. </a:t>
            </a:r>
            <a:r>
              <a:rPr lang="fr-FR" dirty="0" err="1">
                <a:solidFill>
                  <a:schemeClr val="tx2">
                    <a:lumMod val="10000"/>
                  </a:schemeClr>
                </a:solidFill>
              </a:rPr>
              <a:t>Greyser</a:t>
            </a:r>
            <a:r>
              <a:rPr lang="fr-FR" dirty="0">
                <a:solidFill>
                  <a:schemeClr val="tx2">
                    <a:lumMod val="10000"/>
                  </a:schemeClr>
                </a:solidFill>
              </a:rPr>
              <a:t>, J.M.T. Balmer, </a:t>
            </a:r>
            <a:r>
              <a:rPr lang="fr-FR" i="1" dirty="0" err="1">
                <a:solidFill>
                  <a:schemeClr val="tx2">
                    <a:lumMod val="10000"/>
                  </a:schemeClr>
                </a:solidFill>
              </a:rPr>
              <a:t>Corporate</a:t>
            </a:r>
            <a:r>
              <a:rPr lang="fr-FR" i="1" dirty="0">
                <a:solidFill>
                  <a:schemeClr val="tx2">
                    <a:lumMod val="10000"/>
                  </a:schemeClr>
                </a:solidFill>
              </a:rPr>
              <a:t> brands </a:t>
            </a:r>
            <a:r>
              <a:rPr lang="fr-FR" i="1" dirty="0" err="1">
                <a:solidFill>
                  <a:schemeClr val="tx2">
                    <a:lumMod val="10000"/>
                  </a:schemeClr>
                </a:solidFill>
              </a:rPr>
              <a:t>with</a:t>
            </a:r>
            <a:r>
              <a:rPr lang="fr-FR" i="1" dirty="0">
                <a:solidFill>
                  <a:schemeClr val="tx2">
                    <a:lumMod val="10000"/>
                  </a:schemeClr>
                </a:solidFill>
              </a:rPr>
              <a:t> a </a:t>
            </a:r>
            <a:r>
              <a:rPr lang="fr-FR" i="1" dirty="0" err="1">
                <a:solidFill>
                  <a:schemeClr val="tx2">
                    <a:lumMod val="10000"/>
                  </a:schemeClr>
                </a:solidFill>
              </a:rPr>
              <a:t>heritage</a:t>
            </a:r>
            <a:r>
              <a:rPr lang="fr-FR" dirty="0">
                <a:solidFill>
                  <a:schemeClr val="tx2">
                    <a:lumMod val="10000"/>
                  </a:schemeClr>
                </a:solidFill>
              </a:rPr>
              <a:t>, 2007 </a:t>
            </a:r>
          </a:p>
          <a:p>
            <a:pPr algn="just"/>
            <a:endParaRPr lang="fr-FR" dirty="0">
              <a:solidFill>
                <a:schemeClr val="tx2">
                  <a:lumMod val="10000"/>
                </a:schemeClr>
              </a:solidFill>
            </a:endParaRPr>
          </a:p>
          <a:p>
            <a:endParaRPr lang="it-IT" dirty="0">
              <a:solidFill>
                <a:schemeClr val="tx2">
                  <a:lumMod val="10000"/>
                </a:schemeClr>
              </a:solidFill>
            </a:endParaRPr>
          </a:p>
          <a:p>
            <a:endParaRPr lang="it-IT" dirty="0">
              <a:solidFill>
                <a:schemeClr val="tx2">
                  <a:lumMod val="1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lumMod val="10000"/>
                  </a:schemeClr>
                </a:solidFill>
              </a:rPr>
              <a:t>FURTHER READINGS</a:t>
            </a:r>
          </a:p>
        </p:txBody>
      </p:sp>
      <p:sp>
        <p:nvSpPr>
          <p:cNvPr id="3" name="Segnaposto contenuto 2"/>
          <p:cNvSpPr>
            <a:spLocks noGrp="1"/>
          </p:cNvSpPr>
          <p:nvPr>
            <p:ph idx="1"/>
          </p:nvPr>
        </p:nvSpPr>
        <p:spPr/>
        <p:txBody>
          <a:bodyPr>
            <a:normAutofit/>
          </a:bodyPr>
          <a:lstStyle/>
          <a:p>
            <a:r>
              <a:rPr lang="it-IT" dirty="0">
                <a:solidFill>
                  <a:schemeClr val="tx2">
                    <a:lumMod val="10000"/>
                  </a:schemeClr>
                </a:solidFill>
              </a:rPr>
              <a:t>J. </a:t>
            </a:r>
            <a:r>
              <a:rPr lang="it-IT" dirty="0" err="1">
                <a:solidFill>
                  <a:schemeClr val="tx2">
                    <a:lumMod val="10000"/>
                  </a:schemeClr>
                </a:solidFill>
              </a:rPr>
              <a:t>Brouillard</a:t>
            </a:r>
            <a:r>
              <a:rPr lang="it-IT" dirty="0">
                <a:solidFill>
                  <a:schemeClr val="tx2">
                    <a:lumMod val="10000"/>
                  </a:schemeClr>
                </a:solidFill>
              </a:rPr>
              <a:t> </a:t>
            </a:r>
            <a:r>
              <a:rPr lang="it-IT" dirty="0" err="1">
                <a:solidFill>
                  <a:schemeClr val="tx2">
                    <a:lumMod val="10000"/>
                  </a:schemeClr>
                </a:solidFill>
              </a:rPr>
              <a:t>et</a:t>
            </a:r>
            <a:r>
              <a:rPr lang="it-IT" dirty="0">
                <a:solidFill>
                  <a:schemeClr val="tx2">
                    <a:lumMod val="10000"/>
                  </a:schemeClr>
                </a:solidFill>
              </a:rPr>
              <a:t> al</a:t>
            </a:r>
            <a:r>
              <a:rPr lang="it-IT" i="1" dirty="0">
                <a:solidFill>
                  <a:schemeClr val="tx2">
                    <a:lumMod val="10000"/>
                  </a:schemeClr>
                </a:solidFill>
              </a:rPr>
              <a:t>., </a:t>
            </a:r>
            <a:r>
              <a:rPr lang="it-IT" i="1" dirty="0" err="1">
                <a:solidFill>
                  <a:schemeClr val="tx2">
                    <a:lumMod val="10000"/>
                  </a:schemeClr>
                </a:solidFill>
              </a:rPr>
              <a:t>Digital</a:t>
            </a:r>
            <a:r>
              <a:rPr lang="it-IT" i="1" dirty="0">
                <a:solidFill>
                  <a:schemeClr val="tx2">
                    <a:lumMod val="10000"/>
                  </a:schemeClr>
                </a:solidFill>
              </a:rPr>
              <a:t> </a:t>
            </a:r>
            <a:r>
              <a:rPr lang="it-IT" i="1" dirty="0" err="1">
                <a:solidFill>
                  <a:schemeClr val="tx2">
                    <a:lumMod val="10000"/>
                  </a:schemeClr>
                </a:solidFill>
              </a:rPr>
              <a:t>storytelling</a:t>
            </a:r>
            <a:r>
              <a:rPr lang="it-IT" i="1" dirty="0">
                <a:solidFill>
                  <a:schemeClr val="tx2">
                    <a:lumMod val="10000"/>
                  </a:schemeClr>
                </a:solidFill>
              </a:rPr>
              <a:t> and cultural </a:t>
            </a:r>
            <a:r>
              <a:rPr lang="it-IT" i="1" dirty="0" err="1">
                <a:solidFill>
                  <a:schemeClr val="tx2">
                    <a:lumMod val="10000"/>
                  </a:schemeClr>
                </a:solidFill>
              </a:rPr>
              <a:t>heritage</a:t>
            </a:r>
            <a:r>
              <a:rPr lang="it-IT" i="1" dirty="0">
                <a:solidFill>
                  <a:schemeClr val="tx2">
                    <a:lumMod val="10000"/>
                  </a:schemeClr>
                </a:solidFill>
              </a:rPr>
              <a:t>: </a:t>
            </a:r>
            <a:r>
              <a:rPr lang="it-IT" i="1" dirty="0" err="1">
                <a:solidFill>
                  <a:schemeClr val="tx2">
                    <a:lumMod val="10000"/>
                  </a:schemeClr>
                </a:solidFill>
              </a:rPr>
              <a:t>stakes</a:t>
            </a:r>
            <a:r>
              <a:rPr lang="it-IT" i="1" dirty="0">
                <a:solidFill>
                  <a:schemeClr val="tx2">
                    <a:lumMod val="10000"/>
                  </a:schemeClr>
                </a:solidFill>
              </a:rPr>
              <a:t> and </a:t>
            </a:r>
            <a:r>
              <a:rPr lang="it-IT" i="1" dirty="0" err="1">
                <a:solidFill>
                  <a:schemeClr val="tx2">
                    <a:lumMod val="10000"/>
                  </a:schemeClr>
                </a:solidFill>
              </a:rPr>
              <a:t>opportunities</a:t>
            </a:r>
            <a:r>
              <a:rPr lang="it-IT" dirty="0">
                <a:solidFill>
                  <a:schemeClr val="tx2">
                    <a:lumMod val="10000"/>
                  </a:schemeClr>
                </a:solidFill>
              </a:rPr>
              <a:t>, 2015</a:t>
            </a:r>
          </a:p>
          <a:p>
            <a:r>
              <a:rPr lang="it-IT" dirty="0">
                <a:solidFill>
                  <a:schemeClr val="tx2">
                    <a:lumMod val="10000"/>
                  </a:schemeClr>
                </a:solidFill>
              </a:rPr>
              <a:t>C. </a:t>
            </a:r>
            <a:r>
              <a:rPr lang="it-IT" dirty="0" err="1">
                <a:solidFill>
                  <a:schemeClr val="tx2">
                    <a:lumMod val="10000"/>
                  </a:schemeClr>
                </a:solidFill>
              </a:rPr>
              <a:t>Carson</a:t>
            </a:r>
            <a:r>
              <a:rPr lang="it-IT" dirty="0">
                <a:solidFill>
                  <a:schemeClr val="tx2">
                    <a:lumMod val="10000"/>
                  </a:schemeClr>
                </a:solidFill>
              </a:rPr>
              <a:t>, </a:t>
            </a:r>
            <a:r>
              <a:rPr lang="it-IT" i="1" dirty="0">
                <a:solidFill>
                  <a:schemeClr val="tx2">
                    <a:lumMod val="10000"/>
                  </a:schemeClr>
                </a:solidFill>
              </a:rPr>
              <a:t>The End </a:t>
            </a:r>
            <a:r>
              <a:rPr lang="it-IT" i="1" dirty="0" err="1">
                <a:solidFill>
                  <a:schemeClr val="tx2">
                    <a:lumMod val="10000"/>
                  </a:schemeClr>
                </a:solidFill>
              </a:rPr>
              <a:t>of</a:t>
            </a:r>
            <a:r>
              <a:rPr lang="it-IT" i="1" dirty="0">
                <a:solidFill>
                  <a:schemeClr val="tx2">
                    <a:lumMod val="10000"/>
                  </a:schemeClr>
                </a:solidFill>
              </a:rPr>
              <a:t> </a:t>
            </a:r>
            <a:r>
              <a:rPr lang="it-IT" i="1" dirty="0" err="1">
                <a:solidFill>
                  <a:schemeClr val="tx2">
                    <a:lumMod val="10000"/>
                  </a:schemeClr>
                </a:solidFill>
              </a:rPr>
              <a:t>History</a:t>
            </a:r>
            <a:r>
              <a:rPr lang="it-IT" i="1" dirty="0">
                <a:solidFill>
                  <a:schemeClr val="tx2">
                    <a:lumMod val="10000"/>
                  </a:schemeClr>
                </a:solidFill>
              </a:rPr>
              <a:t> </a:t>
            </a:r>
            <a:r>
              <a:rPr lang="it-IT" i="1" dirty="0" err="1">
                <a:solidFill>
                  <a:schemeClr val="tx2">
                    <a:lumMod val="10000"/>
                  </a:schemeClr>
                </a:solidFill>
              </a:rPr>
              <a:t>Museums</a:t>
            </a:r>
            <a:r>
              <a:rPr lang="it-IT" i="1" dirty="0">
                <a:solidFill>
                  <a:schemeClr val="tx2">
                    <a:lumMod val="10000"/>
                  </a:schemeClr>
                </a:solidFill>
              </a:rPr>
              <a:t>: </a:t>
            </a:r>
            <a:r>
              <a:rPr lang="it-IT" i="1" dirty="0" err="1">
                <a:solidFill>
                  <a:schemeClr val="tx2">
                    <a:lumMod val="10000"/>
                  </a:schemeClr>
                </a:solidFill>
              </a:rPr>
              <a:t>What</a:t>
            </a:r>
            <a:r>
              <a:rPr lang="it-IT" i="1" dirty="0">
                <a:solidFill>
                  <a:schemeClr val="tx2">
                    <a:lumMod val="10000"/>
                  </a:schemeClr>
                </a:solidFill>
              </a:rPr>
              <a:t>’ s </a:t>
            </a:r>
            <a:r>
              <a:rPr lang="it-IT" i="1" dirty="0" err="1">
                <a:solidFill>
                  <a:schemeClr val="tx2">
                    <a:lumMod val="10000"/>
                  </a:schemeClr>
                </a:solidFill>
              </a:rPr>
              <a:t>Plan</a:t>
            </a:r>
            <a:r>
              <a:rPr lang="it-IT" i="1" dirty="0">
                <a:solidFill>
                  <a:schemeClr val="tx2">
                    <a:lumMod val="10000"/>
                  </a:schemeClr>
                </a:solidFill>
              </a:rPr>
              <a:t> B?, </a:t>
            </a:r>
            <a:r>
              <a:rPr lang="it-IT" dirty="0">
                <a:solidFill>
                  <a:schemeClr val="tx2">
                    <a:lumMod val="10000"/>
                  </a:schemeClr>
                </a:solidFill>
              </a:rPr>
              <a:t>2008</a:t>
            </a:r>
          </a:p>
          <a:p>
            <a:r>
              <a:rPr lang="it-IT" dirty="0">
                <a:solidFill>
                  <a:schemeClr val="tx2">
                    <a:lumMod val="10000"/>
                  </a:schemeClr>
                </a:solidFill>
              </a:rPr>
              <a:t>A. D'Amore, </a:t>
            </a:r>
            <a:r>
              <a:rPr lang="it-IT" i="1" dirty="0">
                <a:solidFill>
                  <a:schemeClr val="tx2">
                    <a:lumMod val="10000"/>
                  </a:schemeClr>
                </a:solidFill>
              </a:rPr>
              <a:t>Tecniche di comunicazione per la cultura online: </a:t>
            </a:r>
            <a:r>
              <a:rPr lang="it-IT" i="1" dirty="0" err="1">
                <a:solidFill>
                  <a:schemeClr val="tx2">
                    <a:lumMod val="10000"/>
                  </a:schemeClr>
                </a:solidFill>
              </a:rPr>
              <a:t>storytelling</a:t>
            </a:r>
            <a:r>
              <a:rPr lang="it-IT" i="1" dirty="0">
                <a:solidFill>
                  <a:schemeClr val="tx2">
                    <a:lumMod val="10000"/>
                  </a:schemeClr>
                </a:solidFill>
              </a:rPr>
              <a:t> e </a:t>
            </a:r>
            <a:r>
              <a:rPr lang="it-IT" i="1" dirty="0" err="1">
                <a:solidFill>
                  <a:schemeClr val="tx2">
                    <a:lumMod val="10000"/>
                  </a:schemeClr>
                </a:solidFill>
              </a:rPr>
              <a:t>content</a:t>
            </a:r>
            <a:r>
              <a:rPr lang="it-IT" i="1" dirty="0">
                <a:solidFill>
                  <a:schemeClr val="tx2">
                    <a:lumMod val="10000"/>
                  </a:schemeClr>
                </a:solidFill>
              </a:rPr>
              <a:t> </a:t>
            </a:r>
            <a:r>
              <a:rPr lang="it-IT" i="1" dirty="0" err="1">
                <a:solidFill>
                  <a:schemeClr val="tx2">
                    <a:lumMod val="10000"/>
                  </a:schemeClr>
                </a:solidFill>
              </a:rPr>
              <a:t>mangement</a:t>
            </a:r>
            <a:r>
              <a:rPr lang="it-IT" dirty="0">
                <a:solidFill>
                  <a:schemeClr val="tx2">
                    <a:lumMod val="10000"/>
                  </a:schemeClr>
                </a:solidFill>
              </a:rPr>
              <a:t>, 2014</a:t>
            </a:r>
          </a:p>
          <a:p>
            <a:r>
              <a:rPr lang="it-IT" dirty="0">
                <a:solidFill>
                  <a:schemeClr val="tx2">
                    <a:lumMod val="10000"/>
                  </a:schemeClr>
                </a:solidFill>
              </a:rPr>
              <a:t>M. </a:t>
            </a:r>
            <a:r>
              <a:rPr lang="it-IT" dirty="0" err="1">
                <a:solidFill>
                  <a:schemeClr val="tx2">
                    <a:lumMod val="10000"/>
                  </a:schemeClr>
                </a:solidFill>
              </a:rPr>
              <a:t>Karzen</a:t>
            </a:r>
            <a:r>
              <a:rPr lang="it-IT" dirty="0">
                <a:solidFill>
                  <a:schemeClr val="tx2">
                    <a:lumMod val="10000"/>
                  </a:schemeClr>
                </a:solidFill>
              </a:rPr>
              <a:t>, D. </a:t>
            </a:r>
            <a:r>
              <a:rPr lang="it-IT" dirty="0" err="1">
                <a:solidFill>
                  <a:schemeClr val="tx2">
                    <a:lumMod val="10000"/>
                  </a:schemeClr>
                </a:solidFill>
              </a:rPr>
              <a:t>Demonja</a:t>
            </a:r>
            <a:r>
              <a:rPr lang="it-IT" dirty="0">
                <a:solidFill>
                  <a:schemeClr val="tx2">
                    <a:lumMod val="10000"/>
                  </a:schemeClr>
                </a:solidFill>
              </a:rPr>
              <a:t>, </a:t>
            </a:r>
            <a:r>
              <a:rPr lang="it-IT" i="1" dirty="0" err="1">
                <a:solidFill>
                  <a:schemeClr val="tx2">
                    <a:lumMod val="10000"/>
                  </a:schemeClr>
                </a:solidFill>
              </a:rPr>
              <a:t>Importance</a:t>
            </a:r>
            <a:r>
              <a:rPr lang="it-IT" i="1" dirty="0">
                <a:solidFill>
                  <a:schemeClr val="tx2">
                    <a:lumMod val="10000"/>
                  </a:schemeClr>
                </a:solidFill>
              </a:rPr>
              <a:t> </a:t>
            </a:r>
            <a:r>
              <a:rPr lang="it-IT" i="1" dirty="0" err="1">
                <a:solidFill>
                  <a:schemeClr val="tx2">
                    <a:lumMod val="10000"/>
                  </a:schemeClr>
                </a:solidFill>
              </a:rPr>
              <a:t>of</a:t>
            </a:r>
            <a:r>
              <a:rPr lang="it-IT" i="1" dirty="0">
                <a:solidFill>
                  <a:schemeClr val="tx2">
                    <a:lumMod val="10000"/>
                  </a:schemeClr>
                </a:solidFill>
              </a:rPr>
              <a:t> </a:t>
            </a:r>
            <a:r>
              <a:rPr lang="it-IT" i="1" dirty="0" err="1">
                <a:solidFill>
                  <a:schemeClr val="tx2">
                    <a:lumMod val="10000"/>
                  </a:schemeClr>
                </a:solidFill>
              </a:rPr>
              <a:t>Storytelling</a:t>
            </a:r>
            <a:r>
              <a:rPr lang="it-IT" i="1" dirty="0">
                <a:solidFill>
                  <a:schemeClr val="tx2">
                    <a:lumMod val="10000"/>
                  </a:schemeClr>
                </a:solidFill>
              </a:rPr>
              <a:t>: </a:t>
            </a:r>
            <a:r>
              <a:rPr lang="it-IT" i="1" dirty="0" err="1">
                <a:solidFill>
                  <a:schemeClr val="tx2">
                    <a:lumMod val="10000"/>
                  </a:schemeClr>
                </a:solidFill>
              </a:rPr>
              <a:t>How</a:t>
            </a:r>
            <a:r>
              <a:rPr lang="it-IT" i="1" dirty="0">
                <a:solidFill>
                  <a:schemeClr val="tx2">
                    <a:lumMod val="10000"/>
                  </a:schemeClr>
                </a:solidFill>
              </a:rPr>
              <a:t> </a:t>
            </a:r>
            <a:r>
              <a:rPr lang="it-IT" i="1" dirty="0" err="1">
                <a:solidFill>
                  <a:schemeClr val="tx2">
                    <a:lumMod val="10000"/>
                  </a:schemeClr>
                </a:solidFill>
              </a:rPr>
              <a:t>to</a:t>
            </a:r>
            <a:r>
              <a:rPr lang="it-IT" i="1" dirty="0">
                <a:solidFill>
                  <a:schemeClr val="tx2">
                    <a:lumMod val="10000"/>
                  </a:schemeClr>
                </a:solidFill>
              </a:rPr>
              <a:t> Create More </a:t>
            </a:r>
            <a:r>
              <a:rPr lang="it-IT" i="1" dirty="0" err="1">
                <a:solidFill>
                  <a:schemeClr val="tx2">
                    <a:lumMod val="10000"/>
                  </a:schemeClr>
                </a:solidFill>
              </a:rPr>
              <a:t>Resilient</a:t>
            </a:r>
            <a:r>
              <a:rPr lang="it-IT" i="1" dirty="0">
                <a:solidFill>
                  <a:schemeClr val="tx2">
                    <a:lumMod val="10000"/>
                  </a:schemeClr>
                </a:solidFill>
              </a:rPr>
              <a:t> Cultural Heritage?</a:t>
            </a:r>
            <a:r>
              <a:rPr lang="it-IT" dirty="0">
                <a:solidFill>
                  <a:schemeClr val="tx2">
                    <a:lumMod val="10000"/>
                  </a:schemeClr>
                </a:solidFill>
              </a:rPr>
              <a:t>, 2020</a:t>
            </a:r>
          </a:p>
          <a:p>
            <a:endParaRPr lang="it-IT" dirty="0">
              <a:solidFill>
                <a:schemeClr val="tx2">
                  <a:lumMod val="1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36521" y="1432420"/>
            <a:ext cx="3816992" cy="538993"/>
          </a:xfrm>
        </p:spPr>
        <p:txBody>
          <a:bodyPr>
            <a:normAutofit/>
          </a:bodyPr>
          <a:lstStyle/>
          <a:p>
            <a:r>
              <a:rPr lang="it-IT" sz="3200" dirty="0">
                <a:solidFill>
                  <a:schemeClr val="tx2">
                    <a:lumMod val="10000"/>
                  </a:schemeClr>
                </a:solidFill>
              </a:rPr>
              <a:t>EXTERNAL LINKS</a:t>
            </a:r>
          </a:p>
        </p:txBody>
      </p:sp>
      <p:sp>
        <p:nvSpPr>
          <p:cNvPr id="3" name="Segnaposto contenuto 2"/>
          <p:cNvSpPr>
            <a:spLocks noGrp="1"/>
          </p:cNvSpPr>
          <p:nvPr>
            <p:ph idx="1"/>
          </p:nvPr>
        </p:nvSpPr>
        <p:spPr/>
        <p:txBody>
          <a:bodyPr/>
          <a:lstStyle/>
          <a:p>
            <a:r>
              <a:rPr lang="it-IT" dirty="0">
                <a:solidFill>
                  <a:schemeClr val="bg2">
                    <a:lumMod val="10000"/>
                  </a:schemeClr>
                </a:solidFill>
                <a:hlinkClick r:id="rId2">
                  <a:extLst>
                    <a:ext uri="{A12FA001-AC4F-418D-AE19-62706E023703}">
                      <ahyp:hlinkClr xmlns:ahyp="http://schemas.microsoft.com/office/drawing/2018/hyperlinkcolor" val="tx"/>
                    </a:ext>
                  </a:extLst>
                </a:hlinkClick>
              </a:rPr>
              <a:t>https://pro.europeana.eu/post/seven-tips-for-digital-storytelling-with-cultural-heritage</a:t>
            </a:r>
            <a:endParaRPr lang="it-IT" dirty="0">
              <a:solidFill>
                <a:schemeClr val="bg2">
                  <a:lumMod val="10000"/>
                </a:schemeClr>
              </a:solidFill>
            </a:endParaRPr>
          </a:p>
          <a:p>
            <a:r>
              <a:rPr lang="it-IT" dirty="0">
                <a:solidFill>
                  <a:schemeClr val="bg2">
                    <a:lumMod val="10000"/>
                  </a:schemeClr>
                </a:solidFill>
                <a:hlinkClick r:id="rId3">
                  <a:extLst>
                    <a:ext uri="{A12FA001-AC4F-418D-AE19-62706E023703}">
                      <ahyp:hlinkClr xmlns:ahyp="http://schemas.microsoft.com/office/drawing/2018/hyperlinkcolor" val="tx"/>
                    </a:ext>
                  </a:extLst>
                </a:hlinkClick>
              </a:rPr>
              <a:t>https://www.abccopywriting.com/2013/12/10/what-really-makes-a-good-story</a:t>
            </a:r>
            <a:r>
              <a:rPr lang="it-IT" dirty="0">
                <a:solidFill>
                  <a:schemeClr val="bg2">
                    <a:lumMod val="10000"/>
                  </a:schemeClr>
                </a:solidFill>
              </a:rPr>
              <a:t> </a:t>
            </a:r>
          </a:p>
          <a:p>
            <a:r>
              <a:rPr lang="it-IT" dirty="0">
                <a:solidFill>
                  <a:schemeClr val="bg2">
                    <a:lumMod val="10000"/>
                  </a:schemeClr>
                </a:solidFill>
                <a:hlinkClick r:id="rId4">
                  <a:extLst>
                    <a:ext uri="{A12FA001-AC4F-418D-AE19-62706E023703}">
                      <ahyp:hlinkClr xmlns:ahyp="http://schemas.microsoft.com/office/drawing/2018/hyperlinkcolor" val="tx"/>
                    </a:ext>
                  </a:extLst>
                </a:hlinkClick>
              </a:rPr>
              <a:t>https://www.athenaplus.eu/index.php?en/207/digital-storytelling-and-cultural-heritage</a:t>
            </a:r>
            <a:endParaRPr lang="it-IT" dirty="0">
              <a:solidFill>
                <a:schemeClr val="bg2">
                  <a:lumMod val="10000"/>
                </a:schemeClr>
              </a:solidFill>
            </a:endParaRPr>
          </a:p>
          <a:p>
            <a:r>
              <a:rPr lang="it-IT" dirty="0">
                <a:solidFill>
                  <a:schemeClr val="bg2">
                    <a:lumMod val="10000"/>
                  </a:schemeClr>
                </a:solidFill>
                <a:hlinkClick r:id="rId5">
                  <a:extLst>
                    <a:ext uri="{A12FA001-AC4F-418D-AE19-62706E023703}">
                      <ahyp:hlinkClr xmlns:ahyp="http://schemas.microsoft.com/office/drawing/2018/hyperlinkcolor" val="tx"/>
                    </a:ext>
                  </a:extLst>
                </a:hlinkClick>
              </a:rPr>
              <a:t>https://arxiv.org/ftp/arxiv/papers/2011/2011.03675.pdf</a:t>
            </a:r>
            <a:endParaRPr lang="it-IT" dirty="0">
              <a:solidFill>
                <a:schemeClr val="bg2">
                  <a:lumMod val="10000"/>
                </a:schemeClr>
              </a:solidFill>
            </a:endParaRPr>
          </a:p>
          <a:p>
            <a:r>
              <a:rPr lang="it-IT" dirty="0">
                <a:solidFill>
                  <a:schemeClr val="bg2">
                    <a:lumMod val="10000"/>
                  </a:schemeClr>
                </a:solidFill>
              </a:rPr>
              <a:t>https://teachwitheuropeana.eun.org/learning-scenarios/digital-heritage-bridge-between-past-present-and-future-with-digital-storytelling-ls-tr-577/</a:t>
            </a:r>
          </a:p>
          <a:p>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32412" y="2364378"/>
            <a:ext cx="9601200" cy="3581400"/>
          </a:xfrm>
        </p:spPr>
        <p:txBody>
          <a:bodyPr>
            <a:normAutofit/>
          </a:bodyPr>
          <a:lstStyle/>
          <a:p>
            <a:pPr algn="ctr">
              <a:buNone/>
            </a:pPr>
            <a:r>
              <a:rPr lang="it-IT" sz="4400" dirty="0">
                <a:solidFill>
                  <a:schemeClr val="tx2">
                    <a:lumMod val="25000"/>
                  </a:schemeClr>
                </a:solidFill>
              </a:rPr>
              <a:t>	«</a:t>
            </a:r>
            <a:r>
              <a:rPr lang="it-IT" sz="4400" dirty="0" err="1">
                <a:solidFill>
                  <a:schemeClr val="tx2">
                    <a:lumMod val="25000"/>
                  </a:schemeClr>
                </a:solidFill>
              </a:rPr>
              <a:t>Having</a:t>
            </a:r>
            <a:r>
              <a:rPr lang="it-IT" sz="4400" dirty="0">
                <a:solidFill>
                  <a:schemeClr val="tx2">
                    <a:lumMod val="25000"/>
                  </a:schemeClr>
                </a:solidFill>
              </a:rPr>
              <a:t> a </a:t>
            </a:r>
            <a:r>
              <a:rPr lang="it-IT" sz="4400" dirty="0" err="1">
                <a:solidFill>
                  <a:schemeClr val="tx2">
                    <a:lumMod val="25000"/>
                  </a:schemeClr>
                </a:solidFill>
              </a:rPr>
              <a:t>heritage</a:t>
            </a:r>
            <a:r>
              <a:rPr lang="it-IT" sz="4400" dirty="0">
                <a:solidFill>
                  <a:schemeClr val="tx2">
                    <a:lumMod val="25000"/>
                  </a:schemeClr>
                </a:solidFill>
              </a:rPr>
              <a:t> </a:t>
            </a:r>
            <a:r>
              <a:rPr lang="it-IT" sz="4400" dirty="0" err="1">
                <a:solidFill>
                  <a:schemeClr val="tx2">
                    <a:lumMod val="25000"/>
                  </a:schemeClr>
                </a:solidFill>
              </a:rPr>
              <a:t>does</a:t>
            </a:r>
            <a:r>
              <a:rPr lang="it-IT" sz="4400" dirty="0">
                <a:solidFill>
                  <a:schemeClr val="tx2">
                    <a:lumMod val="25000"/>
                  </a:schemeClr>
                </a:solidFill>
              </a:rPr>
              <a:t> </a:t>
            </a:r>
            <a:r>
              <a:rPr lang="it-IT" sz="4400" dirty="0" err="1">
                <a:solidFill>
                  <a:schemeClr val="tx2">
                    <a:lumMod val="25000"/>
                  </a:schemeClr>
                </a:solidFill>
              </a:rPr>
              <a:t>not</a:t>
            </a:r>
            <a:r>
              <a:rPr lang="it-IT" sz="4400" dirty="0">
                <a:solidFill>
                  <a:schemeClr val="tx2">
                    <a:lumMod val="25000"/>
                  </a:schemeClr>
                </a:solidFill>
              </a:rPr>
              <a:t> in </a:t>
            </a:r>
            <a:r>
              <a:rPr lang="it-IT" sz="4400" dirty="0" err="1">
                <a:solidFill>
                  <a:schemeClr val="tx2">
                    <a:lumMod val="25000"/>
                  </a:schemeClr>
                </a:solidFill>
              </a:rPr>
              <a:t>itself</a:t>
            </a:r>
            <a:r>
              <a:rPr lang="it-IT" sz="4400" dirty="0">
                <a:solidFill>
                  <a:schemeClr val="tx2">
                    <a:lumMod val="25000"/>
                  </a:schemeClr>
                </a:solidFill>
              </a:rPr>
              <a:t> create </a:t>
            </a:r>
            <a:r>
              <a:rPr lang="it-IT" sz="4400" dirty="0" err="1">
                <a:solidFill>
                  <a:schemeClr val="tx2">
                    <a:lumMod val="25000"/>
                  </a:schemeClr>
                </a:solidFill>
              </a:rPr>
              <a:t>value</a:t>
            </a:r>
            <a:r>
              <a:rPr lang="it-IT" sz="4400" dirty="0">
                <a:solidFill>
                  <a:schemeClr val="tx2">
                    <a:lumMod val="25000"/>
                  </a:schemeClr>
                </a:solidFill>
              </a:rPr>
              <a:t>, </a:t>
            </a:r>
            <a:r>
              <a:rPr lang="it-IT" sz="4400" dirty="0" err="1">
                <a:solidFill>
                  <a:schemeClr val="tx2">
                    <a:lumMod val="25000"/>
                  </a:schemeClr>
                </a:solidFill>
              </a:rPr>
              <a:t>only</a:t>
            </a:r>
            <a:r>
              <a:rPr lang="it-IT" sz="4400" dirty="0">
                <a:solidFill>
                  <a:schemeClr val="tx2">
                    <a:lumMod val="25000"/>
                  </a:schemeClr>
                </a:solidFill>
              </a:rPr>
              <a:t> the </a:t>
            </a:r>
            <a:r>
              <a:rPr lang="it-IT" sz="4400" dirty="0" err="1">
                <a:solidFill>
                  <a:schemeClr val="tx2">
                    <a:lumMod val="25000"/>
                  </a:schemeClr>
                </a:solidFill>
              </a:rPr>
              <a:t>opportunity</a:t>
            </a:r>
            <a:r>
              <a:rPr lang="it-IT" sz="4400" dirty="0">
                <a:solidFill>
                  <a:schemeClr val="tx2">
                    <a:lumMod val="25000"/>
                  </a:schemeClr>
                </a:solidFill>
              </a:rPr>
              <a:t> to do so» (</a:t>
            </a:r>
            <a:r>
              <a:rPr lang="it-IT" sz="4400" dirty="0" err="1">
                <a:solidFill>
                  <a:schemeClr val="tx2">
                    <a:lumMod val="25000"/>
                  </a:schemeClr>
                </a:solidFill>
              </a:rPr>
              <a:t>Urde</a:t>
            </a:r>
            <a:r>
              <a:rPr lang="it-IT" sz="4400" dirty="0">
                <a:solidFill>
                  <a:schemeClr val="tx2">
                    <a:lumMod val="25000"/>
                  </a:schemeClr>
                </a:solidFill>
              </a:rPr>
              <a:t> et al. 2007)</a:t>
            </a:r>
          </a:p>
          <a:p>
            <a:pPr algn="ctr">
              <a:buNone/>
            </a:pPr>
            <a:endParaRPr lang="it-IT" dirty="0">
              <a:solidFill>
                <a:schemeClr val="tx2">
                  <a:lumMod val="10000"/>
                </a:schemeClr>
              </a:solidFill>
            </a:endParaRPr>
          </a:p>
          <a:p>
            <a:pPr algn="ctr">
              <a:buNone/>
            </a:pPr>
            <a:endParaRPr lang="it-IT" dirty="0">
              <a:solidFill>
                <a:schemeClr val="tx2">
                  <a:lumMod val="10000"/>
                </a:schemeClr>
              </a:solidFill>
            </a:endParaRPr>
          </a:p>
          <a:p>
            <a:pPr algn="ctr">
              <a:buNone/>
            </a:pPr>
            <a:endParaRPr lang="it-IT" dirty="0">
              <a:solidFill>
                <a:schemeClr val="tx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7725" y="875211"/>
            <a:ext cx="9601200" cy="4990011"/>
          </a:xfrm>
        </p:spPr>
        <p:txBody>
          <a:bodyPr>
            <a:noAutofit/>
          </a:bodyPr>
          <a:lstStyle/>
          <a:p>
            <a:pPr algn="just">
              <a:buNone/>
            </a:pPr>
            <a:r>
              <a:rPr lang="en-US" dirty="0">
                <a:solidFill>
                  <a:schemeClr val="tx2">
                    <a:lumMod val="25000"/>
                  </a:schemeClr>
                </a:solidFill>
              </a:rPr>
              <a:t>	</a:t>
            </a:r>
            <a:r>
              <a:rPr lang="en-US" sz="2800" dirty="0">
                <a:solidFill>
                  <a:schemeClr val="tx2">
                    <a:lumMod val="25000"/>
                  </a:schemeClr>
                </a:solidFill>
              </a:rPr>
              <a:t>Nowadays we find storytelling everywhere. </a:t>
            </a:r>
          </a:p>
          <a:p>
            <a:pPr algn="just">
              <a:buNone/>
            </a:pPr>
            <a:r>
              <a:rPr lang="en-US" sz="2800" dirty="0">
                <a:solidFill>
                  <a:schemeClr val="tx2">
                    <a:lumMod val="25000"/>
                  </a:schemeClr>
                </a:solidFill>
              </a:rPr>
              <a:t>	We find storytelling in care professions (narrative medicine), in business (corporate storytelling), in politics (storytelling in political campaigns), in entertainment (under the pandemic we lived a kind of “Netflix society” in which we consumed a lot of tv series, a lot of stories).</a:t>
            </a:r>
          </a:p>
          <a:p>
            <a:pPr algn="just"/>
            <a:endParaRPr lang="en-US" sz="2800" dirty="0">
              <a:solidFill>
                <a:schemeClr val="tx2">
                  <a:lumMod val="25000"/>
                </a:schemeClr>
              </a:solidFill>
            </a:endParaRPr>
          </a:p>
          <a:p>
            <a:pPr algn="just">
              <a:buNone/>
            </a:pPr>
            <a:r>
              <a:rPr lang="en-US" sz="2800" dirty="0">
                <a:solidFill>
                  <a:schemeClr val="tx2">
                    <a:lumMod val="25000"/>
                  </a:schemeClr>
                </a:solidFill>
              </a:rPr>
              <a:t>	</a:t>
            </a:r>
            <a:r>
              <a:rPr lang="en-US" sz="2800" b="1" dirty="0">
                <a:solidFill>
                  <a:schemeClr val="tx2">
                    <a:lumMod val="25000"/>
                  </a:schemeClr>
                </a:solidFill>
              </a:rPr>
              <a:t>This large use of the world “storytelling” has made the concept entirely indeterminate</a:t>
            </a:r>
            <a:r>
              <a:rPr lang="en-US" sz="2800" dirty="0">
                <a:solidFill>
                  <a:schemeClr val="tx2">
                    <a:lumMod val="25000"/>
                  </a:schemeClr>
                </a:solidFill>
              </a:rPr>
              <a:t>. For this reason it is useful to remember what storytelling is.</a:t>
            </a:r>
            <a:endParaRPr lang="it-IT" sz="2800" dirty="0">
              <a:solidFill>
                <a:schemeClr val="tx2">
                  <a:lumMod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57511" y="2970032"/>
            <a:ext cx="8634548" cy="917935"/>
          </a:xfrm>
        </p:spPr>
        <p:txBody>
          <a:bodyPr>
            <a:noAutofit/>
          </a:bodyPr>
          <a:lstStyle/>
          <a:p>
            <a:pPr algn="ctr"/>
            <a:r>
              <a:rPr lang="it-IT" sz="5400" b="1" dirty="0">
                <a:ln>
                  <a:solidFill>
                    <a:schemeClr val="tx2">
                      <a:lumMod val="10000"/>
                    </a:schemeClr>
                  </a:solidFill>
                </a:ln>
                <a:solidFill>
                  <a:schemeClr val="accent1">
                    <a:lumMod val="65000"/>
                  </a:schemeClr>
                </a:solidFill>
                <a:effectLst>
                  <a:outerShdw blurRad="38100" dist="38100" dir="2700000" algn="tl">
                    <a:srgbClr val="000000">
                      <a:alpha val="43137"/>
                    </a:srgbClr>
                  </a:outerShdw>
                </a:effectLst>
              </a:rPr>
              <a:t>STORYTELLING DEFINITION </a:t>
            </a:r>
            <a:endParaRPr lang="it-IT" sz="5400" dirty="0">
              <a:ln>
                <a:solidFill>
                  <a:schemeClr val="tx2">
                    <a:lumMod val="10000"/>
                  </a:schemeClr>
                </a:solidFill>
              </a:ln>
              <a:solidFill>
                <a:schemeClr val="accent1">
                  <a:lumMod val="6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19348" y="1249960"/>
            <a:ext cx="9601200" cy="4454553"/>
          </a:xfrm>
        </p:spPr>
        <p:txBody>
          <a:bodyPr>
            <a:normAutofit fontScale="85000" lnSpcReduction="20000"/>
          </a:bodyPr>
          <a:lstStyle/>
          <a:p>
            <a:pPr indent="0" algn="just">
              <a:buNone/>
            </a:pPr>
            <a:r>
              <a:rPr lang="en-US" sz="2800" dirty="0">
                <a:solidFill>
                  <a:schemeClr val="tx2">
                    <a:lumMod val="25000"/>
                  </a:schemeClr>
                </a:solidFill>
              </a:rPr>
              <a:t>One of the possible definition of Storytelling is the </a:t>
            </a:r>
            <a:r>
              <a:rPr lang="en-US" sz="2800" dirty="0" err="1">
                <a:solidFill>
                  <a:schemeClr val="tx2">
                    <a:lumMod val="25000"/>
                  </a:schemeClr>
                </a:solidFill>
              </a:rPr>
              <a:t>Serrat</a:t>
            </a:r>
            <a:r>
              <a:rPr lang="en-US" sz="2800" dirty="0">
                <a:solidFill>
                  <a:schemeClr val="tx2">
                    <a:lumMod val="25000"/>
                  </a:schemeClr>
                </a:solidFill>
              </a:rPr>
              <a:t> definition:</a:t>
            </a:r>
          </a:p>
          <a:p>
            <a:pPr indent="0" algn="just">
              <a:buNone/>
            </a:pPr>
            <a:endParaRPr lang="en-US" sz="2800" dirty="0">
              <a:solidFill>
                <a:schemeClr val="tx2">
                  <a:lumMod val="25000"/>
                </a:schemeClr>
              </a:solidFill>
            </a:endParaRPr>
          </a:p>
          <a:p>
            <a:pPr indent="0" algn="just">
              <a:buNone/>
            </a:pPr>
            <a:r>
              <a:rPr lang="en-US" sz="2800" b="1" dirty="0">
                <a:solidFill>
                  <a:schemeClr val="tx2">
                    <a:lumMod val="25000"/>
                  </a:schemeClr>
                </a:solidFill>
              </a:rPr>
              <a:t>«Storytelling is the vivid description of ideas, beliefs, personal experiences, and life-lessons through stories or narratives that evoke powerful emotions and insights» [</a:t>
            </a:r>
            <a:r>
              <a:rPr lang="en-US" sz="2800" b="1" dirty="0" err="1">
                <a:solidFill>
                  <a:schemeClr val="tx2">
                    <a:lumMod val="25000"/>
                  </a:schemeClr>
                </a:solidFill>
              </a:rPr>
              <a:t>Serrat</a:t>
            </a:r>
            <a:r>
              <a:rPr lang="en-US" sz="2800" b="1" dirty="0">
                <a:solidFill>
                  <a:schemeClr val="tx2">
                    <a:lumMod val="25000"/>
                  </a:schemeClr>
                </a:solidFill>
              </a:rPr>
              <a:t>, 2008].</a:t>
            </a:r>
            <a:r>
              <a:rPr lang="en-US" sz="2800" dirty="0">
                <a:solidFill>
                  <a:schemeClr val="tx2">
                    <a:lumMod val="25000"/>
                  </a:schemeClr>
                </a:solidFill>
              </a:rPr>
              <a:t> </a:t>
            </a:r>
          </a:p>
          <a:p>
            <a:pPr indent="0" algn="just">
              <a:buNone/>
            </a:pPr>
            <a:endParaRPr lang="en-US" sz="2800" dirty="0">
              <a:solidFill>
                <a:schemeClr val="tx2">
                  <a:lumMod val="25000"/>
                </a:schemeClr>
              </a:solidFill>
            </a:endParaRPr>
          </a:p>
          <a:p>
            <a:pPr indent="0" algn="just">
              <a:buNone/>
            </a:pPr>
            <a:r>
              <a:rPr lang="en-US" sz="2800" dirty="0">
                <a:solidFill>
                  <a:schemeClr val="tx2">
                    <a:lumMod val="25000"/>
                  </a:schemeClr>
                </a:solidFill>
              </a:rPr>
              <a:t>The key-word in this definition of </a:t>
            </a:r>
            <a:r>
              <a:rPr lang="en-US" sz="2800" dirty="0" err="1">
                <a:solidFill>
                  <a:schemeClr val="tx2">
                    <a:lumMod val="25000"/>
                  </a:schemeClr>
                </a:solidFill>
              </a:rPr>
              <a:t>Serrat</a:t>
            </a:r>
            <a:r>
              <a:rPr lang="en-US" sz="2800" dirty="0">
                <a:solidFill>
                  <a:schemeClr val="tx2">
                    <a:lumMod val="25000"/>
                  </a:schemeClr>
                </a:solidFill>
              </a:rPr>
              <a:t> is “evoke”. A chronological list of facts is not Storytelling. In the same way, storytelling is not the analytic description of an event. Narrative requires a great power of imagination and, we could say, a great capacity to evocate something else, something that is “behind” the fact. To be able to link fact and events each others and to evoke something else behind them is a crucial skills to become a good storyteller. </a:t>
            </a:r>
            <a:endParaRPr lang="it-IT" sz="2800" dirty="0">
              <a:solidFill>
                <a:schemeClr val="tx2">
                  <a:lumMod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84663" y="1619795"/>
            <a:ext cx="9601200" cy="3581400"/>
          </a:xfrm>
        </p:spPr>
        <p:txBody>
          <a:bodyPr>
            <a:normAutofit fontScale="92500" lnSpcReduction="20000"/>
          </a:bodyPr>
          <a:lstStyle/>
          <a:p>
            <a:pPr marL="0" indent="0" algn="just">
              <a:buNone/>
            </a:pPr>
            <a:r>
              <a:rPr lang="en-US" sz="2800" dirty="0">
                <a:solidFill>
                  <a:schemeClr val="tx2">
                    <a:lumMod val="25000"/>
                  </a:schemeClr>
                </a:solidFill>
              </a:rPr>
              <a:t>What does it mean that fact are connected each others? We give you a practical example. To write </a:t>
            </a:r>
            <a:r>
              <a:rPr lang="en-US" sz="2800" b="1" dirty="0">
                <a:solidFill>
                  <a:schemeClr val="tx2">
                    <a:lumMod val="25000"/>
                  </a:schemeClr>
                </a:solidFill>
              </a:rPr>
              <a:t>“The king died and then the queen died"</a:t>
            </a:r>
            <a:r>
              <a:rPr lang="en-US" sz="2800" dirty="0">
                <a:solidFill>
                  <a:schemeClr val="tx2">
                    <a:lumMod val="25000"/>
                  </a:schemeClr>
                </a:solidFill>
              </a:rPr>
              <a:t> is describing two different and separate facts. To write "The king died and then the queen died </a:t>
            </a:r>
            <a:r>
              <a:rPr lang="en-US" sz="2800" b="1" dirty="0">
                <a:solidFill>
                  <a:schemeClr val="tx2">
                    <a:lumMod val="25000"/>
                  </a:schemeClr>
                </a:solidFill>
              </a:rPr>
              <a:t>because of grief</a:t>
            </a:r>
            <a:r>
              <a:rPr lang="en-US" sz="2800" dirty="0">
                <a:solidFill>
                  <a:schemeClr val="tx2">
                    <a:lumMod val="25000"/>
                  </a:schemeClr>
                </a:solidFill>
              </a:rPr>
              <a:t>" is making a story [</a:t>
            </a:r>
            <a:r>
              <a:rPr lang="en-US" sz="2800" dirty="0" err="1">
                <a:solidFill>
                  <a:schemeClr val="tx2">
                    <a:lumMod val="25000"/>
                  </a:schemeClr>
                </a:solidFill>
              </a:rPr>
              <a:t>Erlach</a:t>
            </a:r>
            <a:r>
              <a:rPr lang="en-US" sz="2800" dirty="0">
                <a:solidFill>
                  <a:schemeClr val="tx2">
                    <a:lumMod val="25000"/>
                  </a:schemeClr>
                </a:solidFill>
              </a:rPr>
              <a:t>, Muller, 2020].</a:t>
            </a:r>
          </a:p>
          <a:p>
            <a:pPr marL="0" indent="0" algn="just">
              <a:buNone/>
            </a:pPr>
            <a:endParaRPr lang="en-US" sz="2800" dirty="0">
              <a:solidFill>
                <a:schemeClr val="tx2">
                  <a:lumMod val="25000"/>
                </a:schemeClr>
              </a:solidFill>
            </a:endParaRPr>
          </a:p>
          <a:p>
            <a:pPr marL="0" indent="0" algn="just">
              <a:buNone/>
            </a:pPr>
            <a:r>
              <a:rPr lang="en-US" sz="2800" dirty="0">
                <a:solidFill>
                  <a:schemeClr val="tx2">
                    <a:lumMod val="25000"/>
                  </a:schemeClr>
                </a:solidFill>
              </a:rPr>
              <a:t>The second example consists in a story because the fact that the queen died is not only a fact that follows the first one (the king died). It is a consequence of it. Consequently we could say that, </a:t>
            </a:r>
            <a:r>
              <a:rPr lang="en-US" sz="2800" b="1" dirty="0">
                <a:solidFill>
                  <a:schemeClr val="tx2">
                    <a:lumMod val="25000"/>
                  </a:schemeClr>
                </a:solidFill>
              </a:rPr>
              <a:t>in a story, we have facts linked by cause-effect relationship</a:t>
            </a:r>
            <a:r>
              <a:rPr lang="en-US" sz="2800" dirty="0">
                <a:solidFill>
                  <a:schemeClr val="tx2">
                    <a:lumMod val="25000"/>
                  </a:schemeClr>
                </a:solidFill>
              </a:rPr>
              <a:t>. </a:t>
            </a:r>
            <a:endParaRPr lang="it-IT" sz="2800" dirty="0">
              <a:solidFill>
                <a:schemeClr val="tx2">
                  <a:lumMod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6233" y="2584258"/>
            <a:ext cx="8634548" cy="1689484"/>
          </a:xfrm>
        </p:spPr>
        <p:txBody>
          <a:bodyPr>
            <a:noAutofit/>
          </a:bodyPr>
          <a:lstStyle/>
          <a:p>
            <a:pPr algn="ctr"/>
            <a:r>
              <a:rPr lang="it-IT" sz="5400" b="1" dirty="0">
                <a:ln>
                  <a:solidFill>
                    <a:schemeClr val="tx2">
                      <a:lumMod val="10000"/>
                    </a:schemeClr>
                  </a:solidFill>
                </a:ln>
                <a:solidFill>
                  <a:schemeClr val="accent1">
                    <a:lumMod val="65000"/>
                  </a:schemeClr>
                </a:solidFill>
                <a:effectLst>
                  <a:outerShdw blurRad="38100" dist="38100" dir="2700000" algn="tl">
                    <a:srgbClr val="000000">
                      <a:alpha val="43137"/>
                    </a:srgbClr>
                  </a:outerShdw>
                </a:effectLst>
              </a:rPr>
              <a:t>WHY IS STORYTELLING IMPORTANT? </a:t>
            </a:r>
            <a:endParaRPr lang="it-IT" sz="5400" dirty="0">
              <a:ln>
                <a:solidFill>
                  <a:schemeClr val="tx2">
                    <a:lumMod val="10000"/>
                  </a:schemeClr>
                </a:solidFill>
              </a:ln>
              <a:solidFill>
                <a:schemeClr val="accent1">
                  <a:lumMod val="6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0863" y="1365069"/>
            <a:ext cx="7868873" cy="920931"/>
          </a:xfrm>
        </p:spPr>
        <p:txBody>
          <a:bodyPr>
            <a:normAutofit/>
          </a:bodyPr>
          <a:lstStyle/>
          <a:p>
            <a:pPr algn="ctr"/>
            <a:r>
              <a:rPr lang="en-US" sz="3600" b="1" dirty="0">
                <a:ln>
                  <a:solidFill>
                    <a:schemeClr val="tx2">
                      <a:lumMod val="10000"/>
                    </a:schemeClr>
                  </a:solidFill>
                </a:ln>
                <a:solidFill>
                  <a:schemeClr val="tx2">
                    <a:lumMod val="25000"/>
                  </a:schemeClr>
                </a:solidFill>
              </a:rPr>
              <a:t>A. WE LIVE IN NARRATIVE ECONOMIES</a:t>
            </a:r>
            <a:endParaRPr lang="it-IT" sz="3600" b="1" dirty="0">
              <a:ln>
                <a:solidFill>
                  <a:schemeClr val="tx2">
                    <a:lumMod val="10000"/>
                  </a:schemeClr>
                </a:solidFill>
              </a:ln>
            </a:endParaRPr>
          </a:p>
        </p:txBody>
      </p:sp>
      <p:sp>
        <p:nvSpPr>
          <p:cNvPr id="3" name="Segnaposto contenuto 2"/>
          <p:cNvSpPr>
            <a:spLocks noGrp="1"/>
          </p:cNvSpPr>
          <p:nvPr>
            <p:ph idx="1"/>
          </p:nvPr>
        </p:nvSpPr>
        <p:spPr/>
        <p:txBody>
          <a:bodyPr/>
          <a:lstStyle/>
          <a:p>
            <a:pPr indent="0" algn="just">
              <a:buNone/>
            </a:pPr>
            <a:r>
              <a:rPr lang="en-US" sz="2800" dirty="0">
                <a:solidFill>
                  <a:schemeClr val="tx2">
                    <a:lumMod val="25000"/>
                  </a:schemeClr>
                </a:solidFill>
              </a:rPr>
              <a:t>According to Nobel Prize Robert </a:t>
            </a:r>
            <a:r>
              <a:rPr lang="en-US" sz="2800" dirty="0" err="1">
                <a:solidFill>
                  <a:schemeClr val="tx2">
                    <a:lumMod val="25000"/>
                  </a:schemeClr>
                </a:solidFill>
              </a:rPr>
              <a:t>Shiller</a:t>
            </a:r>
            <a:r>
              <a:rPr lang="en-US" sz="2800" dirty="0">
                <a:solidFill>
                  <a:schemeClr val="tx2">
                    <a:lumMod val="25000"/>
                  </a:schemeClr>
                </a:solidFill>
              </a:rPr>
              <a:t>, stories are a key change factor for modern economies. From this perspective, narratives drive economies more than mathematics. More specifically, economies are driven by «popular narratives» spread through word of mouth or social media. A “narrative” contagion that affects people and policymakers [</a:t>
            </a:r>
            <a:r>
              <a:rPr lang="en-US" sz="2800" dirty="0" err="1">
                <a:solidFill>
                  <a:schemeClr val="tx2">
                    <a:lumMod val="25000"/>
                  </a:schemeClr>
                </a:solidFill>
              </a:rPr>
              <a:t>Shiller</a:t>
            </a:r>
            <a:r>
              <a:rPr lang="en-US" sz="2800" dirty="0">
                <a:solidFill>
                  <a:schemeClr val="tx2">
                    <a:lumMod val="25000"/>
                  </a:schemeClr>
                </a:solidFill>
              </a:rPr>
              <a:t>, 2019]. </a:t>
            </a:r>
            <a:endParaRPr lang="it-IT" sz="2800" dirty="0">
              <a:solidFill>
                <a:schemeClr val="tx2">
                  <a:lumMod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40527" y="1307045"/>
            <a:ext cx="8043843" cy="920931"/>
          </a:xfrm>
        </p:spPr>
        <p:txBody>
          <a:bodyPr>
            <a:normAutofit/>
          </a:bodyPr>
          <a:lstStyle/>
          <a:p>
            <a:pPr algn="ctr"/>
            <a:r>
              <a:rPr lang="en-US" sz="3600" b="1" dirty="0">
                <a:ln>
                  <a:solidFill>
                    <a:schemeClr val="tx2">
                      <a:lumMod val="10000"/>
                    </a:schemeClr>
                  </a:solidFill>
                </a:ln>
                <a:solidFill>
                  <a:schemeClr val="tx2">
                    <a:lumMod val="25000"/>
                  </a:schemeClr>
                </a:solidFill>
              </a:rPr>
              <a:t>B. MARKETS ARE NARRATIVE ARENAS</a:t>
            </a:r>
            <a:endParaRPr lang="it-IT" sz="3600" b="1" dirty="0">
              <a:ln>
                <a:solidFill>
                  <a:schemeClr val="tx2">
                    <a:lumMod val="10000"/>
                  </a:schemeClr>
                </a:solidFill>
              </a:ln>
            </a:endParaRPr>
          </a:p>
        </p:txBody>
      </p:sp>
      <p:sp>
        <p:nvSpPr>
          <p:cNvPr id="3" name="Segnaposto contenuto 2"/>
          <p:cNvSpPr>
            <a:spLocks noGrp="1"/>
          </p:cNvSpPr>
          <p:nvPr>
            <p:ph idx="1"/>
          </p:nvPr>
        </p:nvSpPr>
        <p:spPr/>
        <p:txBody>
          <a:bodyPr>
            <a:normAutofit lnSpcReduction="10000"/>
          </a:bodyPr>
          <a:lstStyle/>
          <a:p>
            <a:pPr indent="0" algn="just">
              <a:buNone/>
            </a:pPr>
            <a:r>
              <a:rPr lang="en-US" sz="2800" dirty="0">
                <a:solidFill>
                  <a:schemeClr val="tx2">
                    <a:lumMod val="25000"/>
                  </a:schemeClr>
                </a:solidFill>
              </a:rPr>
              <a:t>Markets are increasingly becoming narrative arenas where, alongside the intrinsic quality of products, the ability of brands and companies to know how to evoke a universe of stories, traditions and values (cultural and ethical) is fundamental to stand out among the competitors. </a:t>
            </a:r>
          </a:p>
          <a:p>
            <a:pPr indent="0" algn="just">
              <a:buNone/>
            </a:pPr>
            <a:r>
              <a:rPr lang="en-US" sz="2800" dirty="0">
                <a:solidFill>
                  <a:schemeClr val="tx2">
                    <a:lumMod val="25000"/>
                  </a:schemeClr>
                </a:solidFill>
              </a:rPr>
              <a:t>Therefore, being able to craft stories and portraying company values is becoming a crucial skill to master to exert an attractive value towards increasingly attentive and aware customers [Fontana, 2020].</a:t>
            </a:r>
          </a:p>
          <a:p>
            <a:pPr algn="just">
              <a:buNone/>
            </a:pPr>
            <a:endParaRPr lang="it-IT" sz="2800" dirty="0">
              <a:solidFill>
                <a:schemeClr val="tx2">
                  <a:lumMod val="25000"/>
                </a:schemeClr>
              </a:solidFill>
            </a:endParaRPr>
          </a:p>
        </p:txBody>
      </p:sp>
    </p:spTree>
  </p:cSld>
  <p:clrMapOvr>
    <a:masterClrMapping/>
  </p:clrMapOvr>
</p:sld>
</file>

<file path=ppt/theme/theme1.xml><?xml version="1.0" encoding="utf-8"?>
<a:theme xmlns:a="http://schemas.openxmlformats.org/drawingml/2006/main" name="Ritaglio">
  <a:themeElements>
    <a:clrScheme name="Personalizzato 24">
      <a:dk1>
        <a:srgbClr val="FFFFFF"/>
      </a:dk1>
      <a:lt1>
        <a:srgbClr val="FFFFFF"/>
      </a:lt1>
      <a:dk2>
        <a:srgbClr val="FDE1A9"/>
      </a:dk2>
      <a:lt2>
        <a:srgbClr val="FDEBC7"/>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Ritaglio">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E11EA03F42424EB30E71B3930DF466" ma:contentTypeVersion="13" ma:contentTypeDescription="Create a new document." ma:contentTypeScope="" ma:versionID="79f6117e21a295171e05ac6458cf794e">
  <xsd:schema xmlns:xsd="http://www.w3.org/2001/XMLSchema" xmlns:xs="http://www.w3.org/2001/XMLSchema" xmlns:p="http://schemas.microsoft.com/office/2006/metadata/properties" xmlns:ns2="49354cc4-47cf-4cae-afd6-05c56e7004fe" xmlns:ns3="137ce71b-822f-4313-bbed-8d4284f66428" targetNamespace="http://schemas.microsoft.com/office/2006/metadata/properties" ma:root="true" ma:fieldsID="be777b89f812594def2e1d7a7d3c5690" ns2:_="" ns3:_="">
    <xsd:import namespace="49354cc4-47cf-4cae-afd6-05c56e7004fe"/>
    <xsd:import namespace="137ce71b-822f-4313-bbed-8d4284f6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54cc4-47cf-4cae-afd6-05c56e700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7ce71b-822f-4313-bbed-8d4284f6642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EDAD9-30F3-4093-B93D-7D301B2D7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354cc4-47cf-4cae-afd6-05c56e7004fe"/>
    <ds:schemaRef ds:uri="137ce71b-822f-4313-bbed-8d4284f6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7B0E85-F834-42E7-9EEE-86D100A9B3A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C83E537-09E3-4EA0-B79B-3DA78083B8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TM10001105[[fn=Ritaglio]]</Template>
  <TotalTime>4</TotalTime>
  <Words>2677</Words>
  <Application>Microsoft Office PowerPoint</Application>
  <PresentationFormat>Widescreen</PresentationFormat>
  <Paragraphs>114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Franklin Gothic Book</vt:lpstr>
      <vt:lpstr>Rokkitt Light</vt:lpstr>
      <vt:lpstr>Wingdings</vt:lpstr>
      <vt:lpstr>Ritaglio</vt:lpstr>
      <vt:lpstr>STORYTELLING for Cultural Heritage </vt:lpstr>
      <vt:lpstr>STORYTELLING AS A BUZZWORD</vt:lpstr>
      <vt:lpstr>PowerPoint Presentation</vt:lpstr>
      <vt:lpstr>STORYTELLING DEFINITION </vt:lpstr>
      <vt:lpstr>PowerPoint Presentation</vt:lpstr>
      <vt:lpstr>PowerPoint Presentation</vt:lpstr>
      <vt:lpstr>WHY IS STORYTELLING IMPORTANT? </vt:lpstr>
      <vt:lpstr>A. WE LIVE IN NARRATIVE ECONOMIES</vt:lpstr>
      <vt:lpstr>B. MARKETS ARE NARRATIVE ARENAS</vt:lpstr>
      <vt:lpstr>C. STORYTELLING IS A  SENSE-MAKING PROCESS</vt:lpstr>
      <vt:lpstr>D. STORYTELLING INCREASE SOCIAL INTERACTIONS AND SAVE CULTURAL HERITAGE</vt:lpstr>
      <vt:lpstr>STORYTELLING FOR HERITAGE MARKETING</vt:lpstr>
      <vt:lpstr>PowerPoint Presentation</vt:lpstr>
      <vt:lpstr>PowerPoint Presentation</vt:lpstr>
      <vt:lpstr>PowerPoint Presentation</vt:lpstr>
      <vt:lpstr>3. MAKING</vt:lpstr>
      <vt:lpstr>4. CONTROLLING</vt:lpstr>
      <vt:lpstr>How to channel stories</vt:lpstr>
      <vt:lpstr>Stories can be channeled through different platforms done:  Off-line:  - traditional writing texts like books and articles; - corporate museums and catalogs; - pictures exhibitions;  Online through Digital Storytelling:   “…digital storytelling combines the best of two worlds: the "new world" of digitized video, photography and art, and the "old world" of telling stories.”  Dana Atchley, Digital Storytelling pioneer  Examples of digital storytelling are: websites, blog, podcast, short videos       </vt:lpstr>
      <vt:lpstr>STORYTELLING TIPS</vt:lpstr>
      <vt:lpstr>PowerPoint Presentation</vt:lpstr>
      <vt:lpstr>PowerPoint Presentation</vt:lpstr>
      <vt:lpstr>A good story needs to have these characteristics:</vt:lpstr>
      <vt:lpstr>REFERENCES</vt:lpstr>
      <vt:lpstr>FURTHER READINGS</vt:lpstr>
      <vt:lpstr>EXTERNAL LINKS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Marko Nikolic</dc:creator>
  <cp:lastModifiedBy>Caterina  Bortolaso</cp:lastModifiedBy>
  <cp:revision>105</cp:revision>
  <dcterms:created xsi:type="dcterms:W3CDTF">2020-01-14T13:38:57Z</dcterms:created>
  <dcterms:modified xsi:type="dcterms:W3CDTF">2021-12-07T16:58:23Z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0x0101002EE11EA03F42424EB30E71B3930DF466</vt:lpwstr>
  </property>
</Properties>
</file>